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303" r:id="rId4"/>
    <p:sldId id="304" r:id="rId5"/>
    <p:sldId id="397" r:id="rId6"/>
    <p:sldId id="262" r:id="rId7"/>
    <p:sldId id="396" r:id="rId8"/>
    <p:sldId id="398" r:id="rId9"/>
    <p:sldId id="259" r:id="rId10"/>
    <p:sldId id="399" r:id="rId11"/>
    <p:sldId id="270" r:id="rId12"/>
    <p:sldId id="402" r:id="rId13"/>
    <p:sldId id="283" r:id="rId14"/>
    <p:sldId id="284" r:id="rId15"/>
    <p:sldId id="403" r:id="rId16"/>
    <p:sldId id="306" r:id="rId17"/>
    <p:sldId id="308" r:id="rId18"/>
    <p:sldId id="395" r:id="rId19"/>
    <p:sldId id="302" r:id="rId20"/>
    <p:sldId id="404" r:id="rId21"/>
    <p:sldId id="394" r:id="rId22"/>
    <p:sldId id="343" r:id="rId23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E290B-6BD7-4E37-838A-BA6607E2778A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</dgm:pt>
    <dgm:pt modelId="{4153D221-0AB1-45ED-9F81-87C0C98E0530}">
      <dgm:prSet phldrT="[Texto]"/>
      <dgm:spPr/>
      <dgm:t>
        <a:bodyPr/>
        <a:lstStyle/>
        <a:p>
          <a:r>
            <a:rPr lang="es-MX" dirty="0"/>
            <a:t>Medio ambiental</a:t>
          </a:r>
          <a:endParaRPr lang="es-ES" dirty="0"/>
        </a:p>
      </dgm:t>
    </dgm:pt>
    <dgm:pt modelId="{7F1CE510-883B-46A9-8B98-ABBD9760A757}" type="parTrans" cxnId="{D76E21A9-8B4C-4438-9457-9CF4F4518956}">
      <dgm:prSet/>
      <dgm:spPr/>
      <dgm:t>
        <a:bodyPr/>
        <a:lstStyle/>
        <a:p>
          <a:endParaRPr lang="es-ES"/>
        </a:p>
      </dgm:t>
    </dgm:pt>
    <dgm:pt modelId="{34BF8B97-81C8-4D52-AFC2-781FA80DA1A0}" type="sibTrans" cxnId="{D76E21A9-8B4C-4438-9457-9CF4F4518956}">
      <dgm:prSet/>
      <dgm:spPr/>
      <dgm:t>
        <a:bodyPr/>
        <a:lstStyle/>
        <a:p>
          <a:endParaRPr lang="es-ES"/>
        </a:p>
      </dgm:t>
    </dgm:pt>
    <dgm:pt modelId="{FCBD2668-37F2-4D04-9E76-22F356068D39}">
      <dgm:prSet phldrT="[Texto]"/>
      <dgm:spPr/>
      <dgm:t>
        <a:bodyPr/>
        <a:lstStyle/>
        <a:p>
          <a:r>
            <a:rPr lang="es-MX" dirty="0"/>
            <a:t>Económica</a:t>
          </a:r>
          <a:endParaRPr lang="es-ES" dirty="0"/>
        </a:p>
      </dgm:t>
    </dgm:pt>
    <dgm:pt modelId="{19074918-0819-4016-BA1B-E0ADFD532B7E}" type="parTrans" cxnId="{C7B859FA-CD0D-4BA5-A077-34FE4B97BD86}">
      <dgm:prSet/>
      <dgm:spPr/>
      <dgm:t>
        <a:bodyPr/>
        <a:lstStyle/>
        <a:p>
          <a:endParaRPr lang="es-ES"/>
        </a:p>
      </dgm:t>
    </dgm:pt>
    <dgm:pt modelId="{88922A09-82B9-422A-AD2B-692E191A93AA}" type="sibTrans" cxnId="{C7B859FA-CD0D-4BA5-A077-34FE4B97BD86}">
      <dgm:prSet/>
      <dgm:spPr/>
      <dgm:t>
        <a:bodyPr/>
        <a:lstStyle/>
        <a:p>
          <a:endParaRPr lang="es-ES"/>
        </a:p>
      </dgm:t>
    </dgm:pt>
    <dgm:pt modelId="{B54816E2-8287-45F2-894E-D6876DA88E83}">
      <dgm:prSet phldrT="[Texto]"/>
      <dgm:spPr/>
      <dgm:t>
        <a:bodyPr/>
        <a:lstStyle/>
        <a:p>
          <a:r>
            <a:rPr lang="es-MX" dirty="0"/>
            <a:t>institucional</a:t>
          </a:r>
          <a:endParaRPr lang="es-ES" dirty="0"/>
        </a:p>
      </dgm:t>
    </dgm:pt>
    <dgm:pt modelId="{1E9A0171-B8CC-4325-BD83-804D95FE6DF5}" type="parTrans" cxnId="{A3125C94-8AA9-49A6-B64D-373444AD3458}">
      <dgm:prSet/>
      <dgm:spPr/>
      <dgm:t>
        <a:bodyPr/>
        <a:lstStyle/>
        <a:p>
          <a:endParaRPr lang="es-ES"/>
        </a:p>
      </dgm:t>
    </dgm:pt>
    <dgm:pt modelId="{4F139F62-DADC-4864-8FC5-A8A0AA211EFB}" type="sibTrans" cxnId="{A3125C94-8AA9-49A6-B64D-373444AD3458}">
      <dgm:prSet/>
      <dgm:spPr/>
      <dgm:t>
        <a:bodyPr/>
        <a:lstStyle/>
        <a:p>
          <a:endParaRPr lang="es-ES"/>
        </a:p>
      </dgm:t>
    </dgm:pt>
    <dgm:pt modelId="{EB24C46E-7E1B-43D3-82D4-02108EEB6399}">
      <dgm:prSet/>
      <dgm:spPr/>
      <dgm:t>
        <a:bodyPr/>
        <a:lstStyle/>
        <a:p>
          <a:r>
            <a:rPr lang="es-MX" dirty="0"/>
            <a:t>Social</a:t>
          </a:r>
        </a:p>
        <a:p>
          <a:endParaRPr lang="es-ES" dirty="0"/>
        </a:p>
      </dgm:t>
    </dgm:pt>
    <dgm:pt modelId="{EA1C9632-13EF-4864-BC0F-CB4977B0EDDB}" type="parTrans" cxnId="{794F5639-1FBB-49FF-A55C-F3C12EE2C349}">
      <dgm:prSet/>
      <dgm:spPr/>
      <dgm:t>
        <a:bodyPr/>
        <a:lstStyle/>
        <a:p>
          <a:endParaRPr lang="es-ES"/>
        </a:p>
      </dgm:t>
    </dgm:pt>
    <dgm:pt modelId="{2033CADE-3656-40E1-A786-87D84204DA2A}" type="sibTrans" cxnId="{794F5639-1FBB-49FF-A55C-F3C12EE2C349}">
      <dgm:prSet/>
      <dgm:spPr/>
      <dgm:t>
        <a:bodyPr/>
        <a:lstStyle/>
        <a:p>
          <a:endParaRPr lang="es-ES"/>
        </a:p>
      </dgm:t>
    </dgm:pt>
    <dgm:pt modelId="{9584118A-A3D8-44D7-8A0E-E35DD48BD782}">
      <dgm:prSet custT="1"/>
      <dgm:spPr/>
      <dgm:t>
        <a:bodyPr/>
        <a:lstStyle/>
        <a:p>
          <a:r>
            <a:rPr lang="es-MX" sz="1500" b="1" kern="1200" baseline="0" dirty="0">
              <a:latin typeface="+mn-lt"/>
              <a:ea typeface="+mn-ea"/>
              <a:cs typeface="+mn-cs"/>
            </a:rPr>
            <a:t>cuando la productividad de los recursos naturales que sustentan la vida diaria de los pueblos se conserva o se mejora para su uso por generaciones futuras</a:t>
          </a:r>
          <a:endParaRPr lang="es-ES" sz="1500" dirty="0"/>
        </a:p>
      </dgm:t>
    </dgm:pt>
    <dgm:pt modelId="{8CFA1B82-6331-4234-8115-F82993294CE7}" type="parTrans" cxnId="{CE8146BF-63B3-4820-8149-056BA5324E59}">
      <dgm:prSet/>
      <dgm:spPr/>
      <dgm:t>
        <a:bodyPr/>
        <a:lstStyle/>
        <a:p>
          <a:endParaRPr lang="es-ES"/>
        </a:p>
      </dgm:t>
    </dgm:pt>
    <dgm:pt modelId="{3A2B2D07-C474-438E-BB12-5D959534B9FF}" type="sibTrans" cxnId="{CE8146BF-63B3-4820-8149-056BA5324E59}">
      <dgm:prSet/>
      <dgm:spPr/>
      <dgm:t>
        <a:bodyPr/>
        <a:lstStyle/>
        <a:p>
          <a:endParaRPr lang="es-ES"/>
        </a:p>
      </dgm:t>
    </dgm:pt>
    <dgm:pt modelId="{841CA05E-8D89-4579-9164-94675E716063}">
      <dgm:prSet/>
      <dgm:spPr/>
      <dgm:t>
        <a:bodyPr/>
        <a:lstStyle/>
        <a:p>
          <a:r>
            <a:rPr lang="es-MX" b="1" dirty="0"/>
            <a:t>Las poblaciones menos favorecidas pueden alcanzar y mantener el nivel básico de bienestar económico</a:t>
          </a:r>
          <a:endParaRPr lang="es-ES" b="1" dirty="0"/>
        </a:p>
      </dgm:t>
    </dgm:pt>
    <dgm:pt modelId="{110416BA-CEC9-400A-BEAD-19B87B73927D}" type="parTrans" cxnId="{A5440523-99E3-42C1-BAAD-138D002908B8}">
      <dgm:prSet/>
      <dgm:spPr/>
      <dgm:t>
        <a:bodyPr/>
        <a:lstStyle/>
        <a:p>
          <a:endParaRPr lang="es-ES"/>
        </a:p>
      </dgm:t>
    </dgm:pt>
    <dgm:pt modelId="{62793D9A-625F-4C5F-9E3A-D1D2EA6DCA4F}" type="sibTrans" cxnId="{A5440523-99E3-42C1-BAAD-138D002908B8}">
      <dgm:prSet/>
      <dgm:spPr/>
      <dgm:t>
        <a:bodyPr/>
        <a:lstStyle/>
        <a:p>
          <a:endParaRPr lang="es-ES"/>
        </a:p>
      </dgm:t>
    </dgm:pt>
    <dgm:pt modelId="{C1A6F24D-8B0F-4F32-8E0A-74A43A9DFD5E}">
      <dgm:prSet custT="1"/>
      <dgm:spPr/>
      <dgm:t>
        <a:bodyPr/>
        <a:lstStyle/>
        <a:p>
          <a:r>
            <a:rPr lang="es-MX" sz="1500" b="1" dirty="0"/>
            <a:t> Se minimiza la exclusión social y se maximiza la igualdad</a:t>
          </a:r>
          <a:endParaRPr lang="es-ES" sz="1500" b="1" dirty="0"/>
        </a:p>
      </dgm:t>
    </dgm:pt>
    <dgm:pt modelId="{8AFED7F1-0DF3-44E6-A913-7E6D25E321D4}" type="parTrans" cxnId="{FE6E05E8-BC48-43AC-8A5F-57C9C62D28DA}">
      <dgm:prSet/>
      <dgm:spPr/>
      <dgm:t>
        <a:bodyPr/>
        <a:lstStyle/>
        <a:p>
          <a:endParaRPr lang="es-ES"/>
        </a:p>
      </dgm:t>
    </dgm:pt>
    <dgm:pt modelId="{82274EFE-A095-4D86-86AB-8471146AEC75}" type="sibTrans" cxnId="{FE6E05E8-BC48-43AC-8A5F-57C9C62D28DA}">
      <dgm:prSet/>
      <dgm:spPr/>
      <dgm:t>
        <a:bodyPr/>
        <a:lstStyle/>
        <a:p>
          <a:endParaRPr lang="es-ES"/>
        </a:p>
      </dgm:t>
    </dgm:pt>
    <dgm:pt modelId="{2F899C49-F880-462F-B624-E79F844914C0}">
      <dgm:prSet/>
      <dgm:spPr/>
      <dgm:t>
        <a:bodyPr/>
        <a:lstStyle/>
        <a:p>
          <a:endParaRPr lang="es-ES" dirty="0"/>
        </a:p>
      </dgm:t>
    </dgm:pt>
    <dgm:pt modelId="{9098CD04-B099-477A-967E-0379AD385B94}" type="parTrans" cxnId="{0A03DC16-0CBD-4CA8-B266-BCE7642817B1}">
      <dgm:prSet/>
      <dgm:spPr/>
      <dgm:t>
        <a:bodyPr/>
        <a:lstStyle/>
        <a:p>
          <a:endParaRPr lang="es-ES"/>
        </a:p>
      </dgm:t>
    </dgm:pt>
    <dgm:pt modelId="{417D3BC7-2F03-410F-AF69-929335D04A37}" type="sibTrans" cxnId="{0A03DC16-0CBD-4CA8-B266-BCE7642817B1}">
      <dgm:prSet/>
      <dgm:spPr/>
      <dgm:t>
        <a:bodyPr/>
        <a:lstStyle/>
        <a:p>
          <a:endParaRPr lang="es-ES"/>
        </a:p>
      </dgm:t>
    </dgm:pt>
    <dgm:pt modelId="{87EEB07A-B3A5-4F16-ACA7-8FF8E80439B7}">
      <dgm:prSet custT="1"/>
      <dgm:spPr/>
      <dgm:t>
        <a:bodyPr/>
        <a:lstStyle/>
        <a:p>
          <a:r>
            <a:rPr lang="es-MX" sz="1500" b="1" kern="1200" baseline="0" dirty="0">
              <a:latin typeface="+mn-lt"/>
              <a:ea typeface="+mn-ea"/>
              <a:cs typeface="+mn-cs"/>
            </a:rPr>
            <a:t>las estructuras y procesos </a:t>
          </a:r>
          <a:r>
            <a:rPr lang="es-ES" sz="1500" b="1" kern="1200" baseline="0" dirty="0">
              <a:latin typeface="+mn-lt"/>
              <a:ea typeface="+mn-ea"/>
              <a:cs typeface="+mn-cs"/>
            </a:rPr>
            <a:t>Imperantes</a:t>
          </a:r>
          <a:r>
            <a:rPr lang="es-MX" sz="1500" b="1" kern="1200" baseline="0" dirty="0">
              <a:latin typeface="+mn-lt"/>
              <a:ea typeface="+mn-ea"/>
              <a:cs typeface="+mn-cs"/>
            </a:rPr>
            <a:t> tienen la capacidad de continuar ejerciendo sus funciones a largo </a:t>
          </a:r>
          <a:r>
            <a:rPr lang="es-ES" sz="1500" b="1" kern="1200" baseline="0" dirty="0">
              <a:latin typeface="+mn-lt"/>
              <a:ea typeface="+mn-ea"/>
              <a:cs typeface="+mn-cs"/>
            </a:rPr>
            <a:t>plazo.</a:t>
          </a:r>
          <a:endParaRPr lang="es-ES" sz="1500" dirty="0"/>
        </a:p>
      </dgm:t>
    </dgm:pt>
    <dgm:pt modelId="{E4A81FC5-50A0-4B66-B646-1C818335DB85}" type="parTrans" cxnId="{A7B24E7D-0DF7-4B04-B0B4-AA1FB19E4583}">
      <dgm:prSet/>
      <dgm:spPr/>
      <dgm:t>
        <a:bodyPr/>
        <a:lstStyle/>
        <a:p>
          <a:endParaRPr lang="es-ES"/>
        </a:p>
      </dgm:t>
    </dgm:pt>
    <dgm:pt modelId="{C971B127-F993-4A5E-93C1-CA7E01BACE85}" type="sibTrans" cxnId="{A7B24E7D-0DF7-4B04-B0B4-AA1FB19E4583}">
      <dgm:prSet/>
      <dgm:spPr/>
      <dgm:t>
        <a:bodyPr/>
        <a:lstStyle/>
        <a:p>
          <a:endParaRPr lang="es-ES"/>
        </a:p>
      </dgm:t>
    </dgm:pt>
    <dgm:pt modelId="{AFEAA4EF-3E2C-4C6E-88EB-7E10EDA46A67}" type="pres">
      <dgm:prSet presAssocID="{522E290B-6BD7-4E37-838A-BA6607E2778A}" presName="Name0" presStyleCnt="0">
        <dgm:presLayoutVars>
          <dgm:dir/>
          <dgm:animLvl val="lvl"/>
          <dgm:resizeHandles/>
        </dgm:presLayoutVars>
      </dgm:prSet>
      <dgm:spPr/>
    </dgm:pt>
    <dgm:pt modelId="{F7D08FFF-20DD-4FD3-A608-9A03A74BD025}" type="pres">
      <dgm:prSet presAssocID="{4153D221-0AB1-45ED-9F81-87C0C98E0530}" presName="linNode" presStyleCnt="0"/>
      <dgm:spPr/>
    </dgm:pt>
    <dgm:pt modelId="{A94DE4FB-6D34-43BA-8502-5DF6DCD6FAA3}" type="pres">
      <dgm:prSet presAssocID="{4153D221-0AB1-45ED-9F81-87C0C98E0530}" presName="parentShp" presStyleLbl="node1" presStyleIdx="0" presStyleCnt="4" custScaleX="51459">
        <dgm:presLayoutVars>
          <dgm:bulletEnabled val="1"/>
        </dgm:presLayoutVars>
      </dgm:prSet>
      <dgm:spPr/>
    </dgm:pt>
    <dgm:pt modelId="{7EE069EA-203C-4ABE-B7F1-65E59FA790AF}" type="pres">
      <dgm:prSet presAssocID="{4153D221-0AB1-45ED-9F81-87C0C98E0530}" presName="childShp" presStyleLbl="bgAccFollowNode1" presStyleIdx="0" presStyleCnt="4" custScaleX="153679" custScaleY="139858">
        <dgm:presLayoutVars>
          <dgm:bulletEnabled val="1"/>
        </dgm:presLayoutVars>
      </dgm:prSet>
      <dgm:spPr/>
    </dgm:pt>
    <dgm:pt modelId="{5C9178C6-7D15-42FF-B694-FBE5AD211C8D}" type="pres">
      <dgm:prSet presAssocID="{34BF8B97-81C8-4D52-AFC2-781FA80DA1A0}" presName="spacing" presStyleCnt="0"/>
      <dgm:spPr/>
    </dgm:pt>
    <dgm:pt modelId="{E90182F8-F036-49B7-88C3-3A052A2729CB}" type="pres">
      <dgm:prSet presAssocID="{FCBD2668-37F2-4D04-9E76-22F356068D39}" presName="linNode" presStyleCnt="0"/>
      <dgm:spPr/>
    </dgm:pt>
    <dgm:pt modelId="{25FEE556-EDDC-4694-87FD-8C1D8E766DDB}" type="pres">
      <dgm:prSet presAssocID="{FCBD2668-37F2-4D04-9E76-22F356068D39}" presName="parentShp" presStyleLbl="node1" presStyleIdx="1" presStyleCnt="4" custScaleX="42945" custScaleY="84676" custLinFactNeighborX="-148" custLinFactNeighborY="-27314">
        <dgm:presLayoutVars>
          <dgm:bulletEnabled val="1"/>
        </dgm:presLayoutVars>
      </dgm:prSet>
      <dgm:spPr/>
    </dgm:pt>
    <dgm:pt modelId="{8580B578-DF92-4C3F-982E-E4169B023657}" type="pres">
      <dgm:prSet presAssocID="{FCBD2668-37F2-4D04-9E76-22F356068D39}" presName="childShp" presStyleLbl="bgAccFollowNode1" presStyleIdx="1" presStyleCnt="4" custScaleX="134795" custScaleY="116080" custLinFactNeighborX="-3712" custLinFactNeighborY="-34697">
        <dgm:presLayoutVars>
          <dgm:bulletEnabled val="1"/>
        </dgm:presLayoutVars>
      </dgm:prSet>
      <dgm:spPr/>
    </dgm:pt>
    <dgm:pt modelId="{EFECBA49-2901-4F15-94DD-D3743E7FF9DB}" type="pres">
      <dgm:prSet presAssocID="{88922A09-82B9-422A-AD2B-692E191A93AA}" presName="spacing" presStyleCnt="0"/>
      <dgm:spPr/>
    </dgm:pt>
    <dgm:pt modelId="{7DE7D9E6-D85A-4A5F-B880-78A8E3E0ECE3}" type="pres">
      <dgm:prSet presAssocID="{EB24C46E-7E1B-43D3-82D4-02108EEB6399}" presName="linNode" presStyleCnt="0"/>
      <dgm:spPr/>
    </dgm:pt>
    <dgm:pt modelId="{762A2040-1AF0-4C2A-94B6-60D7C78BE1DF}" type="pres">
      <dgm:prSet presAssocID="{EB24C46E-7E1B-43D3-82D4-02108EEB6399}" presName="parentShp" presStyleLbl="node1" presStyleIdx="2" presStyleCnt="4" custScaleX="46485" custScaleY="84611" custLinFactNeighborX="-5223" custLinFactNeighborY="-45354">
        <dgm:presLayoutVars>
          <dgm:bulletEnabled val="1"/>
        </dgm:presLayoutVars>
      </dgm:prSet>
      <dgm:spPr/>
    </dgm:pt>
    <dgm:pt modelId="{D852B526-1A0F-40DD-A1CC-F7B736DEF172}" type="pres">
      <dgm:prSet presAssocID="{EB24C46E-7E1B-43D3-82D4-02108EEB6399}" presName="childShp" presStyleLbl="bgAccFollowNode1" presStyleIdx="2" presStyleCnt="4" custScaleX="131546" custLinFactNeighborX="417" custLinFactNeighborY="-53049">
        <dgm:presLayoutVars>
          <dgm:bulletEnabled val="1"/>
        </dgm:presLayoutVars>
      </dgm:prSet>
      <dgm:spPr/>
    </dgm:pt>
    <dgm:pt modelId="{3019C73A-9B4B-4C89-8AD6-394929DD9118}" type="pres">
      <dgm:prSet presAssocID="{2033CADE-3656-40E1-A786-87D84204DA2A}" presName="spacing" presStyleCnt="0"/>
      <dgm:spPr/>
    </dgm:pt>
    <dgm:pt modelId="{FF8A27C9-7D04-4B2C-92C4-D121DC7C7D94}" type="pres">
      <dgm:prSet presAssocID="{B54816E2-8287-45F2-894E-D6876DA88E83}" presName="linNode" presStyleCnt="0"/>
      <dgm:spPr/>
    </dgm:pt>
    <dgm:pt modelId="{D7D0BC75-47E3-4266-B89F-A5DF83C8C135}" type="pres">
      <dgm:prSet presAssocID="{B54816E2-8287-45F2-894E-D6876DA88E83}" presName="parentShp" presStyleLbl="node1" presStyleIdx="3" presStyleCnt="4" custScaleX="44842" custLinFactNeighborX="-19806" custLinFactNeighborY="-55321">
        <dgm:presLayoutVars>
          <dgm:bulletEnabled val="1"/>
        </dgm:presLayoutVars>
      </dgm:prSet>
      <dgm:spPr/>
    </dgm:pt>
    <dgm:pt modelId="{05B2A78D-0F26-43A5-97A2-6A3EC14C3A10}" type="pres">
      <dgm:prSet presAssocID="{B54816E2-8287-45F2-894E-D6876DA88E83}" presName="childShp" presStyleLbl="bgAccFollowNode1" presStyleIdx="3" presStyleCnt="4" custScaleX="134812" custLinFactNeighborX="3688" custLinFactNeighborY="-63016">
        <dgm:presLayoutVars>
          <dgm:bulletEnabled val="1"/>
        </dgm:presLayoutVars>
      </dgm:prSet>
      <dgm:spPr/>
    </dgm:pt>
  </dgm:ptLst>
  <dgm:cxnLst>
    <dgm:cxn modelId="{B5216D10-487D-4862-94C0-5FABD974D11C}" type="presOf" srcId="{841CA05E-8D89-4579-9164-94675E716063}" destId="{8580B578-DF92-4C3F-982E-E4169B023657}" srcOrd="0" destOrd="1" presId="urn:microsoft.com/office/officeart/2005/8/layout/vList6"/>
    <dgm:cxn modelId="{0A03DC16-0CBD-4CA8-B266-BCE7642817B1}" srcId="{FCBD2668-37F2-4D04-9E76-22F356068D39}" destId="{2F899C49-F880-462F-B624-E79F844914C0}" srcOrd="0" destOrd="0" parTransId="{9098CD04-B099-477A-967E-0379AD385B94}" sibTransId="{417D3BC7-2F03-410F-AF69-929335D04A37}"/>
    <dgm:cxn modelId="{2AB0AC1A-5323-4CC8-A1F6-04E5BE0CDA65}" type="presOf" srcId="{EB24C46E-7E1B-43D3-82D4-02108EEB6399}" destId="{762A2040-1AF0-4C2A-94B6-60D7C78BE1DF}" srcOrd="0" destOrd="0" presId="urn:microsoft.com/office/officeart/2005/8/layout/vList6"/>
    <dgm:cxn modelId="{A5440523-99E3-42C1-BAAD-138D002908B8}" srcId="{FCBD2668-37F2-4D04-9E76-22F356068D39}" destId="{841CA05E-8D89-4579-9164-94675E716063}" srcOrd="1" destOrd="0" parTransId="{110416BA-CEC9-400A-BEAD-19B87B73927D}" sibTransId="{62793D9A-625F-4C5F-9E3A-D1D2EA6DCA4F}"/>
    <dgm:cxn modelId="{794F5639-1FBB-49FF-A55C-F3C12EE2C349}" srcId="{522E290B-6BD7-4E37-838A-BA6607E2778A}" destId="{EB24C46E-7E1B-43D3-82D4-02108EEB6399}" srcOrd="2" destOrd="0" parTransId="{EA1C9632-13EF-4864-BC0F-CB4977B0EDDB}" sibTransId="{2033CADE-3656-40E1-A786-87D84204DA2A}"/>
    <dgm:cxn modelId="{8547514C-A308-4A78-90B7-FC99864B47CF}" type="presOf" srcId="{FCBD2668-37F2-4D04-9E76-22F356068D39}" destId="{25FEE556-EDDC-4694-87FD-8C1D8E766DDB}" srcOrd="0" destOrd="0" presId="urn:microsoft.com/office/officeart/2005/8/layout/vList6"/>
    <dgm:cxn modelId="{F0CA8570-310E-4AA4-B2B6-5B4FF09B44DD}" type="presOf" srcId="{4153D221-0AB1-45ED-9F81-87C0C98E0530}" destId="{A94DE4FB-6D34-43BA-8502-5DF6DCD6FAA3}" srcOrd="0" destOrd="0" presId="urn:microsoft.com/office/officeart/2005/8/layout/vList6"/>
    <dgm:cxn modelId="{E3CDFC50-8498-4048-95F4-039D72E38DEE}" type="presOf" srcId="{B54816E2-8287-45F2-894E-D6876DA88E83}" destId="{D7D0BC75-47E3-4266-B89F-A5DF83C8C135}" srcOrd="0" destOrd="0" presId="urn:microsoft.com/office/officeart/2005/8/layout/vList6"/>
    <dgm:cxn modelId="{A7B24E7D-0DF7-4B04-B0B4-AA1FB19E4583}" srcId="{B54816E2-8287-45F2-894E-D6876DA88E83}" destId="{87EEB07A-B3A5-4F16-ACA7-8FF8E80439B7}" srcOrd="0" destOrd="0" parTransId="{E4A81FC5-50A0-4B66-B646-1C818335DB85}" sibTransId="{C971B127-F993-4A5E-93C1-CA7E01BACE85}"/>
    <dgm:cxn modelId="{A3125C94-8AA9-49A6-B64D-373444AD3458}" srcId="{522E290B-6BD7-4E37-838A-BA6607E2778A}" destId="{B54816E2-8287-45F2-894E-D6876DA88E83}" srcOrd="3" destOrd="0" parTransId="{1E9A0171-B8CC-4325-BD83-804D95FE6DF5}" sibTransId="{4F139F62-DADC-4864-8FC5-A8A0AA211EFB}"/>
    <dgm:cxn modelId="{D76E21A9-8B4C-4438-9457-9CF4F4518956}" srcId="{522E290B-6BD7-4E37-838A-BA6607E2778A}" destId="{4153D221-0AB1-45ED-9F81-87C0C98E0530}" srcOrd="0" destOrd="0" parTransId="{7F1CE510-883B-46A9-8B98-ABBD9760A757}" sibTransId="{34BF8B97-81C8-4D52-AFC2-781FA80DA1A0}"/>
    <dgm:cxn modelId="{CE8146BF-63B3-4820-8149-056BA5324E59}" srcId="{4153D221-0AB1-45ED-9F81-87C0C98E0530}" destId="{9584118A-A3D8-44D7-8A0E-E35DD48BD782}" srcOrd="0" destOrd="0" parTransId="{8CFA1B82-6331-4234-8115-F82993294CE7}" sibTransId="{3A2B2D07-C474-438E-BB12-5D959534B9FF}"/>
    <dgm:cxn modelId="{E92F75DF-D176-4D1B-8155-D5376BFB71CF}" type="presOf" srcId="{9584118A-A3D8-44D7-8A0E-E35DD48BD782}" destId="{7EE069EA-203C-4ABE-B7F1-65E59FA790AF}" srcOrd="0" destOrd="0" presId="urn:microsoft.com/office/officeart/2005/8/layout/vList6"/>
    <dgm:cxn modelId="{FE6E05E8-BC48-43AC-8A5F-57C9C62D28DA}" srcId="{EB24C46E-7E1B-43D3-82D4-02108EEB6399}" destId="{C1A6F24D-8B0F-4F32-8E0A-74A43A9DFD5E}" srcOrd="0" destOrd="0" parTransId="{8AFED7F1-0DF3-44E6-A913-7E6D25E321D4}" sibTransId="{82274EFE-A095-4D86-86AB-8471146AEC75}"/>
    <dgm:cxn modelId="{96E8CBE9-DDA4-4248-A697-44468CF5BBD7}" type="presOf" srcId="{2F899C49-F880-462F-B624-E79F844914C0}" destId="{8580B578-DF92-4C3F-982E-E4169B023657}" srcOrd="0" destOrd="0" presId="urn:microsoft.com/office/officeart/2005/8/layout/vList6"/>
    <dgm:cxn modelId="{7C03FAF7-8692-4E1B-A685-E3C41F1129D8}" type="presOf" srcId="{522E290B-6BD7-4E37-838A-BA6607E2778A}" destId="{AFEAA4EF-3E2C-4C6E-88EB-7E10EDA46A67}" srcOrd="0" destOrd="0" presId="urn:microsoft.com/office/officeart/2005/8/layout/vList6"/>
    <dgm:cxn modelId="{C7B859FA-CD0D-4BA5-A077-34FE4B97BD86}" srcId="{522E290B-6BD7-4E37-838A-BA6607E2778A}" destId="{FCBD2668-37F2-4D04-9E76-22F356068D39}" srcOrd="1" destOrd="0" parTransId="{19074918-0819-4016-BA1B-E0ADFD532B7E}" sibTransId="{88922A09-82B9-422A-AD2B-692E191A93AA}"/>
    <dgm:cxn modelId="{2C9CD3FA-4A9E-4019-8A96-C5CD7A83EF1B}" type="presOf" srcId="{87EEB07A-B3A5-4F16-ACA7-8FF8E80439B7}" destId="{05B2A78D-0F26-43A5-97A2-6A3EC14C3A10}" srcOrd="0" destOrd="0" presId="urn:microsoft.com/office/officeart/2005/8/layout/vList6"/>
    <dgm:cxn modelId="{34ED21FC-2CAA-4272-96D3-AD0627620642}" type="presOf" srcId="{C1A6F24D-8B0F-4F32-8E0A-74A43A9DFD5E}" destId="{D852B526-1A0F-40DD-A1CC-F7B736DEF172}" srcOrd="0" destOrd="0" presId="urn:microsoft.com/office/officeart/2005/8/layout/vList6"/>
    <dgm:cxn modelId="{8BBFFFF9-919F-4BDE-B5BA-5E429412F39F}" type="presParOf" srcId="{AFEAA4EF-3E2C-4C6E-88EB-7E10EDA46A67}" destId="{F7D08FFF-20DD-4FD3-A608-9A03A74BD025}" srcOrd="0" destOrd="0" presId="urn:microsoft.com/office/officeart/2005/8/layout/vList6"/>
    <dgm:cxn modelId="{26D0D012-2B0A-45A9-82C5-E87EC1190D9E}" type="presParOf" srcId="{F7D08FFF-20DD-4FD3-A608-9A03A74BD025}" destId="{A94DE4FB-6D34-43BA-8502-5DF6DCD6FAA3}" srcOrd="0" destOrd="0" presId="urn:microsoft.com/office/officeart/2005/8/layout/vList6"/>
    <dgm:cxn modelId="{E7C8F61F-D344-46E9-B364-29212BA40AD6}" type="presParOf" srcId="{F7D08FFF-20DD-4FD3-A608-9A03A74BD025}" destId="{7EE069EA-203C-4ABE-B7F1-65E59FA790AF}" srcOrd="1" destOrd="0" presId="urn:microsoft.com/office/officeart/2005/8/layout/vList6"/>
    <dgm:cxn modelId="{1EDDB833-BD6C-4B2B-98F7-C5C89248A704}" type="presParOf" srcId="{AFEAA4EF-3E2C-4C6E-88EB-7E10EDA46A67}" destId="{5C9178C6-7D15-42FF-B694-FBE5AD211C8D}" srcOrd="1" destOrd="0" presId="urn:microsoft.com/office/officeart/2005/8/layout/vList6"/>
    <dgm:cxn modelId="{0120E2A7-9A5B-4711-993B-B647629B550C}" type="presParOf" srcId="{AFEAA4EF-3E2C-4C6E-88EB-7E10EDA46A67}" destId="{E90182F8-F036-49B7-88C3-3A052A2729CB}" srcOrd="2" destOrd="0" presId="urn:microsoft.com/office/officeart/2005/8/layout/vList6"/>
    <dgm:cxn modelId="{6A202340-072F-44A6-BE58-4055E2016518}" type="presParOf" srcId="{E90182F8-F036-49B7-88C3-3A052A2729CB}" destId="{25FEE556-EDDC-4694-87FD-8C1D8E766DDB}" srcOrd="0" destOrd="0" presId="urn:microsoft.com/office/officeart/2005/8/layout/vList6"/>
    <dgm:cxn modelId="{5EDF2DA0-5A37-42FC-9B73-19232ADA1572}" type="presParOf" srcId="{E90182F8-F036-49B7-88C3-3A052A2729CB}" destId="{8580B578-DF92-4C3F-982E-E4169B023657}" srcOrd="1" destOrd="0" presId="urn:microsoft.com/office/officeart/2005/8/layout/vList6"/>
    <dgm:cxn modelId="{FACACC2C-7270-4A29-B76D-128C6B11716B}" type="presParOf" srcId="{AFEAA4EF-3E2C-4C6E-88EB-7E10EDA46A67}" destId="{EFECBA49-2901-4F15-94DD-D3743E7FF9DB}" srcOrd="3" destOrd="0" presId="urn:microsoft.com/office/officeart/2005/8/layout/vList6"/>
    <dgm:cxn modelId="{8F301667-1503-468B-96C2-CEFC41C5D5F5}" type="presParOf" srcId="{AFEAA4EF-3E2C-4C6E-88EB-7E10EDA46A67}" destId="{7DE7D9E6-D85A-4A5F-B880-78A8E3E0ECE3}" srcOrd="4" destOrd="0" presId="urn:microsoft.com/office/officeart/2005/8/layout/vList6"/>
    <dgm:cxn modelId="{A0474065-8C0F-4736-B94D-0357438EE4D7}" type="presParOf" srcId="{7DE7D9E6-D85A-4A5F-B880-78A8E3E0ECE3}" destId="{762A2040-1AF0-4C2A-94B6-60D7C78BE1DF}" srcOrd="0" destOrd="0" presId="urn:microsoft.com/office/officeart/2005/8/layout/vList6"/>
    <dgm:cxn modelId="{BD97F55E-47A7-49EE-977B-1E6BC4FB0E03}" type="presParOf" srcId="{7DE7D9E6-D85A-4A5F-B880-78A8E3E0ECE3}" destId="{D852B526-1A0F-40DD-A1CC-F7B736DEF172}" srcOrd="1" destOrd="0" presId="urn:microsoft.com/office/officeart/2005/8/layout/vList6"/>
    <dgm:cxn modelId="{DC4B59BA-A3A1-460F-86D6-7243ACD57B1E}" type="presParOf" srcId="{AFEAA4EF-3E2C-4C6E-88EB-7E10EDA46A67}" destId="{3019C73A-9B4B-4C89-8AD6-394929DD9118}" srcOrd="5" destOrd="0" presId="urn:microsoft.com/office/officeart/2005/8/layout/vList6"/>
    <dgm:cxn modelId="{D084CF69-B2D4-4F8A-AE1E-769F2F77F815}" type="presParOf" srcId="{AFEAA4EF-3E2C-4C6E-88EB-7E10EDA46A67}" destId="{FF8A27C9-7D04-4B2C-92C4-D121DC7C7D94}" srcOrd="6" destOrd="0" presId="urn:microsoft.com/office/officeart/2005/8/layout/vList6"/>
    <dgm:cxn modelId="{A718EC72-EA8C-491E-973D-102FDD6F523E}" type="presParOf" srcId="{FF8A27C9-7D04-4B2C-92C4-D121DC7C7D94}" destId="{D7D0BC75-47E3-4266-B89F-A5DF83C8C135}" srcOrd="0" destOrd="0" presId="urn:microsoft.com/office/officeart/2005/8/layout/vList6"/>
    <dgm:cxn modelId="{7A56D5CC-03DB-42D5-AD19-F372D73AA5EE}" type="presParOf" srcId="{FF8A27C9-7D04-4B2C-92C4-D121DC7C7D94}" destId="{05B2A78D-0F26-43A5-97A2-6A3EC14C3A1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069EA-203C-4ABE-B7F1-65E59FA790AF}">
      <dsp:nvSpPr>
        <dsp:cNvPr id="0" name=""/>
        <dsp:cNvSpPr/>
      </dsp:nvSpPr>
      <dsp:spPr>
        <a:xfrm>
          <a:off x="1127249" y="2732"/>
          <a:ext cx="5022961" cy="14619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baseline="0" dirty="0">
              <a:latin typeface="+mn-lt"/>
              <a:ea typeface="+mn-ea"/>
              <a:cs typeface="+mn-cs"/>
            </a:rPr>
            <a:t>cuando la productividad de los recursos naturales que sustentan la vida diaria de los pueblos se conserva o se mejora para su uso por generaciones futuras</a:t>
          </a:r>
          <a:endParaRPr lang="es-ES" sz="1500" dirty="0"/>
        </a:p>
      </dsp:txBody>
      <dsp:txXfrm>
        <a:off x="1127249" y="185481"/>
        <a:ext cx="4474713" cy="1096497"/>
      </dsp:txXfrm>
    </dsp:sp>
    <dsp:sp modelId="{A94DE4FB-6D34-43BA-8502-5DF6DCD6FAA3}">
      <dsp:nvSpPr>
        <dsp:cNvPr id="0" name=""/>
        <dsp:cNvSpPr/>
      </dsp:nvSpPr>
      <dsp:spPr>
        <a:xfrm>
          <a:off x="5965" y="211058"/>
          <a:ext cx="1121283" cy="10453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Medio ambiental</a:t>
          </a:r>
          <a:endParaRPr lang="es-ES" sz="1400" kern="1200" dirty="0"/>
        </a:p>
      </dsp:txBody>
      <dsp:txXfrm>
        <a:off x="56994" y="262087"/>
        <a:ext cx="1019225" cy="943285"/>
      </dsp:txXfrm>
    </dsp:sp>
    <dsp:sp modelId="{8580B578-DF92-4C3F-982E-E4169B023657}">
      <dsp:nvSpPr>
        <dsp:cNvPr id="0" name=""/>
        <dsp:cNvSpPr/>
      </dsp:nvSpPr>
      <dsp:spPr>
        <a:xfrm>
          <a:off x="1029975" y="1206560"/>
          <a:ext cx="4969210" cy="12134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Las poblaciones menos favorecidas pueden alcanzar y mantener el nivel básico de bienestar económico</a:t>
          </a:r>
          <a:endParaRPr lang="es-ES" sz="1500" b="1" kern="1200" dirty="0"/>
        </a:p>
      </dsp:txBody>
      <dsp:txXfrm>
        <a:off x="1029975" y="1358239"/>
        <a:ext cx="4514172" cy="910076"/>
      </dsp:txXfrm>
    </dsp:sp>
    <dsp:sp modelId="{25FEE556-EDDC-4694-87FD-8C1D8E766DDB}">
      <dsp:nvSpPr>
        <dsp:cNvPr id="0" name=""/>
        <dsp:cNvSpPr/>
      </dsp:nvSpPr>
      <dsp:spPr>
        <a:xfrm>
          <a:off x="60304" y="1447877"/>
          <a:ext cx="1055443" cy="88515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Económica</a:t>
          </a:r>
          <a:endParaRPr lang="es-ES" sz="1400" kern="1200" dirty="0"/>
        </a:p>
      </dsp:txBody>
      <dsp:txXfrm>
        <a:off x="103514" y="1491087"/>
        <a:ext cx="969023" cy="798734"/>
      </dsp:txXfrm>
    </dsp:sp>
    <dsp:sp modelId="{D852B526-1A0F-40DD-A1CC-F7B736DEF172}">
      <dsp:nvSpPr>
        <dsp:cNvPr id="0" name=""/>
        <dsp:cNvSpPr/>
      </dsp:nvSpPr>
      <dsp:spPr>
        <a:xfrm>
          <a:off x="1231235" y="2332687"/>
          <a:ext cx="4858921" cy="10453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dirty="0"/>
            <a:t> Se minimiza la exclusión social y se maximiza la igualdad</a:t>
          </a:r>
          <a:endParaRPr lang="es-ES" sz="1500" b="1" kern="1200" dirty="0"/>
        </a:p>
      </dsp:txBody>
      <dsp:txXfrm>
        <a:off x="1231235" y="2463355"/>
        <a:ext cx="4466917" cy="784007"/>
      </dsp:txXfrm>
    </dsp:sp>
    <dsp:sp modelId="{762A2040-1AF0-4C2A-94B6-60D7C78BE1DF}">
      <dsp:nvSpPr>
        <dsp:cNvPr id="0" name=""/>
        <dsp:cNvSpPr/>
      </dsp:nvSpPr>
      <dsp:spPr>
        <a:xfrm>
          <a:off x="0" y="2493560"/>
          <a:ext cx="1144679" cy="88447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Social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43177" y="2536737"/>
        <a:ext cx="1058325" cy="798121"/>
      </dsp:txXfrm>
    </dsp:sp>
    <dsp:sp modelId="{05B2A78D-0F26-43A5-97A2-6A3EC14C3A10}">
      <dsp:nvSpPr>
        <dsp:cNvPr id="0" name=""/>
        <dsp:cNvSpPr/>
      </dsp:nvSpPr>
      <dsp:spPr>
        <a:xfrm>
          <a:off x="1176617" y="3378375"/>
          <a:ext cx="4979558" cy="10453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1" kern="1200" baseline="0" dirty="0">
              <a:latin typeface="+mn-lt"/>
              <a:ea typeface="+mn-ea"/>
              <a:cs typeface="+mn-cs"/>
            </a:rPr>
            <a:t>las estructuras y procesos </a:t>
          </a:r>
          <a:r>
            <a:rPr lang="es-ES" sz="1500" b="1" kern="1200" baseline="0" dirty="0">
              <a:latin typeface="+mn-lt"/>
              <a:ea typeface="+mn-ea"/>
              <a:cs typeface="+mn-cs"/>
            </a:rPr>
            <a:t>Imperantes</a:t>
          </a:r>
          <a:r>
            <a:rPr lang="es-MX" sz="1500" b="1" kern="1200" baseline="0" dirty="0">
              <a:latin typeface="+mn-lt"/>
              <a:ea typeface="+mn-ea"/>
              <a:cs typeface="+mn-cs"/>
            </a:rPr>
            <a:t> tienen la capacidad de continuar ejerciendo sus funciones a largo </a:t>
          </a:r>
          <a:r>
            <a:rPr lang="es-ES" sz="1500" b="1" kern="1200" baseline="0" dirty="0">
              <a:latin typeface="+mn-lt"/>
              <a:ea typeface="+mn-ea"/>
              <a:cs typeface="+mn-cs"/>
            </a:rPr>
            <a:t>plazo.</a:t>
          </a:r>
          <a:endParaRPr lang="es-ES" sz="1500" dirty="0"/>
        </a:p>
      </dsp:txBody>
      <dsp:txXfrm>
        <a:off x="1176617" y="3509043"/>
        <a:ext cx="4587554" cy="784007"/>
      </dsp:txXfrm>
    </dsp:sp>
    <dsp:sp modelId="{D7D0BC75-47E3-4266-B89F-A5DF83C8C135}">
      <dsp:nvSpPr>
        <dsp:cNvPr id="0" name=""/>
        <dsp:cNvSpPr/>
      </dsp:nvSpPr>
      <dsp:spPr>
        <a:xfrm>
          <a:off x="0" y="3458814"/>
          <a:ext cx="1104220" cy="104534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institucional</a:t>
          </a:r>
          <a:endParaRPr lang="es-ES" sz="1400" kern="1200" dirty="0"/>
        </a:p>
      </dsp:txBody>
      <dsp:txXfrm>
        <a:off x="51029" y="3509843"/>
        <a:ext cx="1002162" cy="943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06B8E-984A-4153-AEDE-A266D39E15E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DD46B-8136-4AD7-905D-3139998364C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119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s-SV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389B21-457A-4F00-8AE7-F539EABA76C2}" type="slidenum">
              <a:rPr lang="es-ES" altLang="es-SV"/>
              <a:pPr/>
              <a:t>2</a:t>
            </a:fld>
            <a:endParaRPr lang="es-ES" altLang="es-SV"/>
          </a:p>
        </p:txBody>
      </p:sp>
    </p:spTree>
    <p:extLst>
      <p:ext uri="{BB962C8B-B14F-4D97-AF65-F5344CB8AC3E}">
        <p14:creationId xmlns:p14="http://schemas.microsoft.com/office/powerpoint/2010/main" val="56337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>
            <a:extLst>
              <a:ext uri="{FF2B5EF4-FFF2-40B4-BE49-F238E27FC236}">
                <a16:creationId xmlns:a16="http://schemas.microsoft.com/office/drawing/2014/main" id="{A4692CE5-054A-4BB3-3D91-B544CD136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2 Marcador de notas">
            <a:extLst>
              <a:ext uri="{FF2B5EF4-FFF2-40B4-BE49-F238E27FC236}">
                <a16:creationId xmlns:a16="http://schemas.microsoft.com/office/drawing/2014/main" id="{751AB3C1-884C-8D74-DC42-4313C21CF6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altLang="es-SV" b="1"/>
              <a:t>La sostenibilidad medioambiental se consigue cuando la productividad de los</a:t>
            </a:r>
          </a:p>
          <a:p>
            <a:pPr>
              <a:spcBef>
                <a:spcPct val="0"/>
              </a:spcBef>
            </a:pPr>
            <a:r>
              <a:rPr lang="es-MX" altLang="es-SV"/>
              <a:t>recursos naturales que sustentan la vida diaria de los pueblos se conserva o se</a:t>
            </a:r>
          </a:p>
          <a:p>
            <a:pPr>
              <a:spcBef>
                <a:spcPct val="0"/>
              </a:spcBef>
            </a:pPr>
            <a:r>
              <a:rPr lang="es-MX" altLang="es-SV"/>
              <a:t>mejora para su uso por generaciones futuras.</a:t>
            </a:r>
          </a:p>
          <a:p>
            <a:pPr>
              <a:spcBef>
                <a:spcPct val="0"/>
              </a:spcBef>
            </a:pPr>
            <a:r>
              <a:rPr lang="es-MX" altLang="es-SV"/>
              <a:t>• </a:t>
            </a:r>
            <a:r>
              <a:rPr lang="es-MX" altLang="es-SV" b="1"/>
              <a:t>La sostenibilidad económica se consigue cuando se puede mantener con el</a:t>
            </a:r>
          </a:p>
          <a:p>
            <a:pPr>
              <a:spcBef>
                <a:spcPct val="0"/>
              </a:spcBef>
            </a:pPr>
            <a:r>
              <a:rPr lang="es-MX" altLang="es-SV"/>
              <a:t>tiempo un cierto nivel de gastos. En el contexto de los medios de vida de las</a:t>
            </a:r>
          </a:p>
          <a:p>
            <a:pPr>
              <a:spcBef>
                <a:spcPct val="0"/>
              </a:spcBef>
            </a:pPr>
            <a:r>
              <a:rPr lang="es-MX" altLang="es-SV"/>
              <a:t>poblaciones menos favorecidas, la sostenibilidad económica se consigue si</a:t>
            </a:r>
          </a:p>
          <a:p>
            <a:pPr>
              <a:spcBef>
                <a:spcPct val="0"/>
              </a:spcBef>
            </a:pPr>
            <a:r>
              <a:rPr lang="es-MX" altLang="es-SV"/>
              <a:t>puede alcanzarse y mantenerse un nivel básico de bienestar económico (la</a:t>
            </a:r>
          </a:p>
          <a:p>
            <a:pPr>
              <a:spcBef>
                <a:spcPct val="0"/>
              </a:spcBef>
            </a:pPr>
            <a:r>
              <a:rPr lang="es-MX" altLang="es-SV"/>
              <a:t>cuantificación de este nivel dependerá de cada situación específica, aunque</a:t>
            </a:r>
          </a:p>
          <a:p>
            <a:pPr>
              <a:spcBef>
                <a:spcPct val="0"/>
              </a:spcBef>
            </a:pPr>
            <a:r>
              <a:rPr lang="es-MX" altLang="es-SV"/>
              <a:t>puede concebirse en los mismo términos que la idea de "un dólar por día" de los</a:t>
            </a:r>
          </a:p>
          <a:p>
            <a:pPr>
              <a:spcBef>
                <a:spcPct val="0"/>
              </a:spcBef>
            </a:pPr>
            <a:r>
              <a:rPr lang="es-ES" altLang="es-SV"/>
              <a:t>Objetivos de desarrollo internacionales).</a:t>
            </a:r>
          </a:p>
          <a:p>
            <a:pPr>
              <a:spcBef>
                <a:spcPct val="0"/>
              </a:spcBef>
            </a:pPr>
            <a:r>
              <a:rPr lang="es-MX" altLang="es-SV"/>
              <a:t>• </a:t>
            </a:r>
            <a:r>
              <a:rPr lang="es-MX" altLang="es-SV" b="1"/>
              <a:t>La sostenibilidad social se consigue cuando se minimiza la exclusión social y</a:t>
            </a:r>
          </a:p>
          <a:p>
            <a:pPr>
              <a:spcBef>
                <a:spcPct val="0"/>
              </a:spcBef>
            </a:pPr>
            <a:r>
              <a:rPr lang="es-ES" altLang="es-SV"/>
              <a:t>se maximiza la igualdad.</a:t>
            </a:r>
          </a:p>
          <a:p>
            <a:pPr>
              <a:spcBef>
                <a:spcPct val="0"/>
              </a:spcBef>
            </a:pPr>
            <a:r>
              <a:rPr lang="es-MX" altLang="es-SV"/>
              <a:t>• </a:t>
            </a:r>
            <a:r>
              <a:rPr lang="es-MX" altLang="es-SV" b="1"/>
              <a:t>La sostenibilidad institucional se consigue cuando las estructuras y procesos</a:t>
            </a:r>
          </a:p>
          <a:p>
            <a:pPr>
              <a:spcBef>
                <a:spcPct val="0"/>
              </a:spcBef>
            </a:pPr>
            <a:r>
              <a:rPr lang="es-ES" altLang="es-SV"/>
              <a:t>imperantes</a:t>
            </a:r>
          </a:p>
        </p:txBody>
      </p:sp>
      <p:sp>
        <p:nvSpPr>
          <p:cNvPr id="50180" name="3 Marcador de número de diapositiva">
            <a:extLst>
              <a:ext uri="{FF2B5EF4-FFF2-40B4-BE49-F238E27FC236}">
                <a16:creationId xmlns:a16="http://schemas.microsoft.com/office/drawing/2014/main" id="{4223F12D-02C8-D67C-A48D-469000854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6DE877-EE53-495F-9D79-B1B706C82825}" type="slidenum">
              <a:rPr lang="es-ES" altLang="es-SV"/>
              <a:pPr/>
              <a:t>19</a:t>
            </a:fld>
            <a:endParaRPr lang="es-ES" altLang="es-S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BE9E9-3DDC-B467-D2BE-8B144B031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0A4199-E0EE-6957-AC3C-4FA05A8B4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1C411-A34D-0695-C24D-867067AC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60D2B-B59E-B128-5038-C679D5EE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4BD4D-ADA1-9A40-6231-C4921360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8801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303E2-907C-6317-CD6C-FE6AFE99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784DB5-1948-9B1A-D03E-A304741F3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84FFB0-C774-A71C-D29A-F54A3EFB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2471AE-3FA9-73E8-4FF0-6512284D0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48B93A-781E-4A42-2152-F5FCFAA5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2144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62280C-48F0-B011-C39D-0980ADE5D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55479B-32D7-434B-9E3B-BA3C3E5F7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4041E7-87DB-3FE6-D77B-F1CAD5E9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02EF14-3C27-8D53-54AF-57DB321E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F66196-A887-C7B4-771E-05FE10B8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17650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SV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SV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62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2CA63-E8F9-B1A1-EADA-C59B7BF0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A3F0C1-930D-88A0-3C16-4D0A4E7D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90F978-70D8-AFE3-C10F-84C662F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93808D-DEEA-1953-BD81-A7E9B22E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5E9E82-5953-70E6-5701-A86588AB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62569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7F3FE-856D-8EC5-9FC4-F12ADBBC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32FAB0-C470-EA47-941D-F5A711280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E8C5F6-EA98-3B27-689C-4D515BB4A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DBD6A9-5FFA-DFC1-0672-CF1DC26F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3F15AE-933D-DAAA-E275-98F7AE72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1763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F5341-5F48-5B2E-4D5F-6BB61A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8B95FD-9EFD-0288-C765-A12C32603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24F57A-299C-4D9F-D54F-11FC4A570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876665-3432-C67B-433B-B6497220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7290AF-7A18-9CE1-AABA-71E07145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7B609D-FC99-C151-D29A-4D05E079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8443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ECA03-ACC8-C008-3B4E-588DADA0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495252-55E4-C00F-EBCD-CDFCFE4F2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5027E0-3B0D-F00F-5A7D-1D0EE72E9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0E6133-3491-1C03-D925-596DB5613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86EE13-72A5-A185-A730-2D7CA7463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F5382E-AF15-E7F1-09E7-8FB7049E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78F598-BED8-CC00-C601-3195860F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CD7442C-D1FE-EC07-D9D8-6F8B96B6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1083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B255C-B598-ECD9-D43A-F8D9D3F2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21232B7-4FFF-D0C8-DDED-EB2CD3DD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B79064-FA98-2394-4B96-E21018EAB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49576D-9005-6F60-2F23-1E0FD6E6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7096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5E5AA2-7E92-0EEB-24EB-53A30BBC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5CC660-C968-54EF-69D7-95A5BA940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79B8AB-68CA-A96B-0E5C-AC40A620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3675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45CB8-4652-43AA-4494-AD81240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6F0EED-8FBC-2DB3-0353-21313AAC9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8279D0-D790-031C-AF24-3CF295045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85E892-EDF1-7908-07B8-20BFC713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67107E-CAC7-1000-639F-A48BCD92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D0D435-05C3-6397-C194-B889F7DA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0238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4C585-4E08-A5FA-7B55-CCC27C65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F60507-9AA0-527C-41BC-58835446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843E60-DC44-9AB7-3B4B-589E4943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4A9335-2FE7-0B1B-D481-EFD5D69D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765D3B-0256-7B29-A660-74DC7F6F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6627BA-0E31-A8CD-A4A1-D289A0E1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0857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B02962-E294-4C1C-42ED-C9617C56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050584-0C2C-5AF2-096A-65573BDEF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ACC588-A5AA-EAB1-B372-746B2FBA6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F6448-A894-46A7-AD29-0B36F82BE9C5}" type="datetimeFigureOut">
              <a:rPr lang="es-SV" smtClean="0"/>
              <a:t>28/10/2022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DB67CA-F870-5778-28F9-D5D29E22A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B3E632-4B1A-599C-6105-78B003AD2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1062E-9550-45BB-ACC1-7286C26982B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447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B5492-6BC0-7671-8ED4-3B12683E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4776"/>
            <a:ext cx="9144000" cy="1694330"/>
          </a:xfrm>
        </p:spPr>
        <p:txBody>
          <a:bodyPr>
            <a:normAutofit fontScale="90000"/>
          </a:bodyPr>
          <a:lstStyle/>
          <a:p>
            <a:r>
              <a:rPr lang="es-SV" dirty="0"/>
              <a:t>Perspectivas globales sobre la transformación socio ecológica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D0A5C0-9519-22F6-4339-850DDB325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13717"/>
            <a:ext cx="9144000" cy="887506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Lic. Luis Alonso González Ayala</a:t>
            </a:r>
            <a:br>
              <a:rPr lang="es-MX" dirty="0"/>
            </a:br>
            <a:r>
              <a:rPr lang="es-MX" dirty="0"/>
              <a:t> Unidad Ecológica Salvadoreña</a:t>
            </a:r>
            <a:br>
              <a:rPr lang="es-MX" dirty="0"/>
            </a:br>
            <a:r>
              <a:rPr lang="es-MX" dirty="0"/>
              <a:t>UNES</a:t>
            </a:r>
            <a:endParaRPr lang="es-SV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582E48-D490-0A65-B7F1-64321C708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361" y="2540303"/>
            <a:ext cx="1707028" cy="20362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FE1DAE-74F3-D397-5A01-92C02B95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187" y="2491486"/>
            <a:ext cx="3424579" cy="19691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D860A6-FF7D-95EA-BB6F-EFB3F4E4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72" t="20400" r="17764" b="23169"/>
          <a:stretch/>
        </p:blipFill>
        <p:spPr>
          <a:xfrm>
            <a:off x="479079" y="2729066"/>
            <a:ext cx="2613745" cy="14435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ECE223-9E91-24F2-F6F1-0AC6A7B92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094" y="2796280"/>
            <a:ext cx="2801944" cy="13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3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"/>
          <p:cNvPicPr/>
          <p:nvPr/>
        </p:nvPicPr>
        <p:blipFill>
          <a:blip r:embed="rId2"/>
          <a:stretch/>
        </p:blipFill>
        <p:spPr>
          <a:xfrm>
            <a:off x="334440" y="1314720"/>
            <a:ext cx="11552400" cy="4427280"/>
          </a:xfrm>
          <a:prstGeom prst="rect">
            <a:avLst/>
          </a:prstGeom>
          <a:ln>
            <a:noFill/>
          </a:ln>
        </p:spPr>
      </p:pic>
      <p:pic>
        <p:nvPicPr>
          <p:cNvPr id="445" name="Picture 3"/>
          <p:cNvPicPr/>
          <p:nvPr/>
        </p:nvPicPr>
        <p:blipFill>
          <a:blip r:embed="rId3"/>
          <a:stretch/>
        </p:blipFill>
        <p:spPr>
          <a:xfrm>
            <a:off x="527040" y="226800"/>
            <a:ext cx="8265240" cy="847440"/>
          </a:xfrm>
          <a:prstGeom prst="rect">
            <a:avLst/>
          </a:prstGeom>
          <a:ln>
            <a:noFill/>
          </a:ln>
        </p:spPr>
      </p:pic>
      <p:pic>
        <p:nvPicPr>
          <p:cNvPr id="446" name="Picture 4"/>
          <p:cNvPicPr/>
          <p:nvPr/>
        </p:nvPicPr>
        <p:blipFill>
          <a:blip r:embed="rId4"/>
          <a:stretch/>
        </p:blipFill>
        <p:spPr>
          <a:xfrm>
            <a:off x="334440" y="5877000"/>
            <a:ext cx="11580120" cy="88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739107" y="6119201"/>
            <a:ext cx="8713787" cy="40011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altLang="es-SV" sz="2000" b="1" dirty="0">
              <a:latin typeface="Corbe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304365" y="992534"/>
            <a:ext cx="9412941" cy="83099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altLang="es-SV" sz="2400" b="1" dirty="0">
                <a:solidFill>
                  <a:srgbClr val="FFFF99"/>
                </a:solidFill>
                <a:latin typeface="Corbel" pitchFamily="34" charset="0"/>
              </a:rPr>
              <a:t>Aumento de la intensidad, frecuencia y duración de los eventos climáticos extremos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40166">
            <a:off x="2861661" y="2623010"/>
            <a:ext cx="3459183" cy="270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4631" y="2916834"/>
            <a:ext cx="19716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52049">
            <a:off x="8632241" y="2574728"/>
            <a:ext cx="3220242" cy="212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/>
          <a:srcRect l="39374"/>
          <a:stretch>
            <a:fillRect/>
          </a:stretch>
        </p:blipFill>
        <p:spPr bwMode="auto">
          <a:xfrm rot="-553136">
            <a:off x="662121" y="3283928"/>
            <a:ext cx="2314516" cy="242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1BC3E6-1775-4202-AE53-E3B5F4DDAF32}"/>
              </a:ext>
            </a:extLst>
          </p:cNvPr>
          <p:cNvSpPr txBox="1"/>
          <p:nvPr/>
        </p:nvSpPr>
        <p:spPr>
          <a:xfrm>
            <a:off x="1739107" y="289330"/>
            <a:ext cx="884372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Increase in the intensity, frequency and duration of extreme weather events.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-459432"/>
            <a:ext cx="8748464" cy="87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475">
            <a:extLst>
              <a:ext uri="{FF2B5EF4-FFF2-40B4-BE49-F238E27FC236}">
                <a16:creationId xmlns:a16="http://schemas.microsoft.com/office/drawing/2014/main" id="{79506BEF-8955-448B-9459-68ADDDF4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00">
            <a:off x="865188" y="260350"/>
            <a:ext cx="104902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" name="TextShape 1">
            <a:extLst>
              <a:ext uri="{FF2B5EF4-FFF2-40B4-BE49-F238E27FC236}">
                <a16:creationId xmlns:a16="http://schemas.microsoft.com/office/drawing/2014/main" id="{897BFC3D-59AA-43F4-B790-4E2973931AAC}"/>
              </a:ext>
            </a:extLst>
          </p:cNvPr>
          <p:cNvSpPr txBox="1"/>
          <p:nvPr/>
        </p:nvSpPr>
        <p:spPr>
          <a:xfrm>
            <a:off x="503238" y="6264275"/>
            <a:ext cx="10944225" cy="43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>
              <a:defRPr/>
            </a:pPr>
            <a:r>
              <a:rPr lang="es-SV" spc="-1">
                <a:latin typeface="Arial"/>
              </a:rPr>
              <a:t>2015. Kilo, Ignacio y Jimena. </a:t>
            </a:r>
          </a:p>
        </p:txBody>
      </p:sp>
    </p:spTree>
    <p:extLst>
      <p:ext uri="{BB962C8B-B14F-4D97-AF65-F5344CB8AC3E}">
        <p14:creationId xmlns:p14="http://schemas.microsoft.com/office/powerpoint/2010/main" val="59113009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477">
            <a:extLst>
              <a:ext uri="{FF2B5EF4-FFF2-40B4-BE49-F238E27FC236}">
                <a16:creationId xmlns:a16="http://schemas.microsoft.com/office/drawing/2014/main" id="{57D1CBE3-A94D-465A-AF26-C5F369D8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15900"/>
            <a:ext cx="103901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26936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1952625" y="571501"/>
            <a:ext cx="8229600" cy="4525963"/>
          </a:xfrm>
        </p:spPr>
        <p:txBody>
          <a:bodyPr/>
          <a:lstStyle/>
          <a:p>
            <a:pPr algn="just">
              <a:defRPr/>
            </a:pPr>
            <a:r>
              <a:rPr lang="es-SV" sz="2000" dirty="0"/>
              <a:t>En Centroamérica se han registrado 248 eventos extremos mayores asociados a fenómenos climáticos entre 1970 y 2008. En las últimas dos décadas la frecuencia se ha duplicado respecto al período de 1970 a 1989 en todo el Istmo. (CEPAL, 2010)</a:t>
            </a:r>
          </a:p>
          <a:p>
            <a:pPr>
              <a:defRPr/>
            </a:pPr>
            <a:endParaRPr lang="es-ES" sz="2400" dirty="0"/>
          </a:p>
        </p:txBody>
      </p:sp>
      <p:pic>
        <p:nvPicPr>
          <p:cNvPr id="21507" name="4 Imagen" descr="eventos climat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357438"/>
            <a:ext cx="840670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95581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422525" y="228600"/>
            <a:ext cx="7418388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s-SV" altLang="es-SV" sz="2600" b="1" dirty="0">
                <a:solidFill>
                  <a:srgbClr val="FFFF99"/>
                </a:solidFill>
                <a:latin typeface="Constantia" pitchFamily="18" charset="0"/>
              </a:rPr>
              <a:t>Impactos en la seguridad alimentaria.</a:t>
            </a:r>
            <a:endParaRPr lang="en-US" altLang="es-SV" sz="2600" b="1" dirty="0">
              <a:solidFill>
                <a:srgbClr val="FFFF99"/>
              </a:solidFill>
              <a:latin typeface="Constantia" pitchFamily="18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981200" y="1203326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 Escasez de alimentos (granos básicos y pesquerías) por baja producción y productividad, por sequías, inundaciones y olas de calor  </a:t>
            </a:r>
            <a:endParaRPr lang="en-US" altLang="es-SV" sz="2000">
              <a:latin typeface="Constantia" pitchFamily="18" charset="0"/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4899026"/>
            <a:ext cx="21336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8305800" y="1182688"/>
            <a:ext cx="1600200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981200" y="2422526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Desaparición y disminución de especies agrícolas (animales y plantas), por intolerancia a los cambios de temperaturas y patrón de lluvias</a:t>
            </a:r>
            <a:endParaRPr lang="en-US" altLang="es-SV" sz="2000">
              <a:latin typeface="Constantia" pitchFamily="18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981200" y="3641726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Deterioro y pérdida del entorno natural rural que es fuente de alimentos y bienes comerciables para las familias rurales</a:t>
            </a:r>
            <a:endParaRPr lang="en-US" altLang="es-SV" sz="2000">
              <a:latin typeface="Constantia" pitchFamily="18" charset="0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1981200" y="4860926"/>
            <a:ext cx="5867400" cy="7016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Falta de agua para uso doméstico y agricultura, afectando el uso e ingestión de los alimentos</a:t>
            </a:r>
            <a:endParaRPr lang="en-US" altLang="es-SV" sz="2000">
              <a:latin typeface="Constantia" pitchFamily="18" charset="0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981200" y="5851526"/>
            <a:ext cx="5867400" cy="7016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Dependencia de las importaciones de alimentos a precios elevados y de dudosa calidad</a:t>
            </a:r>
            <a:endParaRPr lang="en-US" altLang="es-SV" sz="2000">
              <a:latin typeface="Constantia" pitchFamily="18" charset="0"/>
            </a:endParaRPr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4376" y="2814638"/>
            <a:ext cx="1647825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905000" y="228600"/>
            <a:ext cx="8458200" cy="457200"/>
          </a:xfrm>
          <a:prstGeom prst="rect">
            <a:avLst/>
          </a:prstGeom>
          <a:solidFill>
            <a:srgbClr val="FF6600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s-SV" altLang="es-SV" sz="2400" b="1" dirty="0">
                <a:solidFill>
                  <a:srgbClr val="FFFF99"/>
                </a:solidFill>
                <a:latin typeface="Constantia" pitchFamily="18" charset="0"/>
              </a:rPr>
              <a:t>Impactos en la salud humana.</a:t>
            </a:r>
            <a:endParaRPr lang="en-US" altLang="es-SV" sz="2400" b="1" dirty="0">
              <a:solidFill>
                <a:srgbClr val="FFFF99"/>
              </a:solidFill>
              <a:latin typeface="Constantia" pitchFamily="18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981200" y="6080126"/>
            <a:ext cx="5867400" cy="3968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 Aumento de enfermedades nerviosas</a:t>
            </a:r>
            <a:endParaRPr lang="en-US" altLang="es-SV" sz="2000">
              <a:latin typeface="Constantia" pitchFamily="18" charset="0"/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/>
          <a:srcRect t="5556" b="16667"/>
          <a:stretch>
            <a:fillRect/>
          </a:stretch>
        </p:blipFill>
        <p:spPr bwMode="auto">
          <a:xfrm>
            <a:off x="8435976" y="1066800"/>
            <a:ext cx="1927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4949826"/>
            <a:ext cx="2057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981200" y="1066801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 Aumento de brotes de enfermedades como la malaria, dengue y elefantiasis, transmitidas por mosquitos, caracoles y moscas </a:t>
            </a:r>
            <a:endParaRPr lang="en-US" altLang="es-SV" sz="2000">
              <a:latin typeface="Constantia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981200" y="2209801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 Aumento de brotes de diarreas y enfermedades infecciosas, debido a la escasez de agua y a las condiciones de precaria higiene post desastres </a:t>
            </a:r>
            <a:endParaRPr lang="en-US" altLang="es-SV" sz="2000">
              <a:latin typeface="Constantia" pitchFamily="18" charset="0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981200" y="3352801"/>
            <a:ext cx="5867400" cy="7016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 Mayor desnutrición en niños y adultos debido a la escasez de alimentos y agua</a:t>
            </a:r>
            <a:endParaRPr lang="en-US" altLang="es-SV" sz="2000">
              <a:latin typeface="Constantia" pitchFamily="18" charset="0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1981200" y="4251326"/>
            <a:ext cx="5867400" cy="7016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 Mayor número de accidentes, muertes y hospitalizaciones</a:t>
            </a:r>
            <a:endParaRPr lang="en-US" altLang="es-SV" sz="2000">
              <a:latin typeface="Constantia" pitchFamily="18" charset="0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1981200" y="5165726"/>
            <a:ext cx="5867400" cy="7016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altLang="es-SV" sz="2000">
                <a:latin typeface="Constantia" pitchFamily="18" charset="0"/>
              </a:rPr>
              <a:t>  Debilitamiento de los niños, enfermos, ancianos y mujeres embarazadas por las olas de calor</a:t>
            </a:r>
            <a:endParaRPr lang="en-US" altLang="es-SV" sz="2000">
              <a:latin typeface="Constantia" pitchFamily="18" charset="0"/>
            </a:endParaRP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4"/>
          <a:srcRect l="17874" b="4752"/>
          <a:stretch>
            <a:fillRect/>
          </a:stretch>
        </p:blipFill>
        <p:spPr bwMode="auto">
          <a:xfrm>
            <a:off x="8534401" y="3368676"/>
            <a:ext cx="16557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89959-743B-9DBA-99BA-1F90E7F6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Sustentabilidad como alternativa a la crisis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8BE80D-B98F-8796-23DD-BEC5C40D0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dirty="0" err="1"/>
              <a:t>Biomimesis</a:t>
            </a:r>
            <a:r>
              <a:rPr lang="es-SV" dirty="0"/>
              <a:t>.</a:t>
            </a:r>
          </a:p>
          <a:p>
            <a:r>
              <a:rPr lang="es-SV" dirty="0"/>
              <a:t>Bio capacidad.</a:t>
            </a:r>
          </a:p>
          <a:p>
            <a:r>
              <a:rPr lang="es-SV" dirty="0"/>
              <a:t>Alteridad.</a:t>
            </a:r>
          </a:p>
          <a:p>
            <a:r>
              <a:rPr lang="es-SV" dirty="0"/>
              <a:t>Diversidad.</a:t>
            </a:r>
          </a:p>
          <a:p>
            <a:r>
              <a:rPr lang="es-SV" dirty="0"/>
              <a:t>Justicia Distributiva.</a:t>
            </a:r>
          </a:p>
          <a:p>
            <a:endParaRPr lang="es-SV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E7253F-90D3-CF7F-3C1B-F7E149B09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517" y="1690688"/>
            <a:ext cx="4542024" cy="25606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AD67D5-39DA-6410-0C5D-5F279F64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85" y="4558365"/>
            <a:ext cx="3002056" cy="20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66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1A81BF28-8317-3884-3B93-3ADA5D3B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11E5C6A-BDD3-6688-E993-59F24A79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08050"/>
            <a:ext cx="9144000" cy="649288"/>
          </a:xfrm>
          <a:prstGeom prst="rect">
            <a:avLst/>
          </a:prstGeom>
          <a:solidFill>
            <a:srgbClr val="66FF33">
              <a:alpha val="47059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MX" sz="2800" b="1" dirty="0">
                <a:solidFill>
                  <a:srgbClr val="EC8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SUSTENTABILIDAD DE LOS MEDIOS DE VIDA</a:t>
            </a:r>
          </a:p>
        </p:txBody>
      </p:sp>
      <p:sp>
        <p:nvSpPr>
          <p:cNvPr id="24580" name="4 Marcador de contenido">
            <a:extLst>
              <a:ext uri="{FF2B5EF4-FFF2-40B4-BE49-F238E27FC236}">
                <a16:creationId xmlns:a16="http://schemas.microsoft.com/office/drawing/2014/main" id="{ABDF2A59-8300-9CA4-C997-20123B54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1989138"/>
            <a:ext cx="8229600" cy="4525962"/>
          </a:xfrm>
        </p:spPr>
        <p:txBody>
          <a:bodyPr/>
          <a:lstStyle/>
          <a:p>
            <a:endParaRPr lang="es-MX" altLang="es-SV"/>
          </a:p>
          <a:p>
            <a:endParaRPr lang="es-MX" altLang="es-SV"/>
          </a:p>
          <a:p>
            <a:endParaRPr lang="es-MX" altLang="es-SV"/>
          </a:p>
          <a:p>
            <a:endParaRPr lang="es-ES" altLang="es-SV"/>
          </a:p>
        </p:txBody>
      </p:sp>
      <p:graphicFrame>
        <p:nvGraphicFramePr>
          <p:cNvPr id="6" name="5 Tabla">
            <a:extLst>
              <a:ext uri="{FF2B5EF4-FFF2-40B4-BE49-F238E27FC236}">
                <a16:creationId xmlns:a16="http://schemas.microsoft.com/office/drawing/2014/main" id="{9AAC22B8-B42D-A8AA-E417-41EF0DEB64B4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773238"/>
          <a:ext cx="9144000" cy="54181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95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2819">
                <a:tc>
                  <a:txBody>
                    <a:bodyPr/>
                    <a:lstStyle/>
                    <a:p>
                      <a:endParaRPr lang="es-MX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r>
                        <a:rPr lang="es-MX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Resistentes</a:t>
                      </a:r>
                      <a:r>
                        <a:rPr lang="es-MX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 a tensiones y choques externos</a:t>
                      </a:r>
                      <a:endParaRPr lang="es-ES" sz="1600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T="45715" marB="45715"/>
                </a:tc>
                <a:tc rowSpan="4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MX" sz="18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800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172">
                <a:tc>
                  <a:txBody>
                    <a:bodyPr/>
                    <a:lstStyle/>
                    <a:p>
                      <a:endParaRPr lang="es-MX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r>
                        <a:rPr lang="es-MX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No dependen de ningún tipo de ayuda externa</a:t>
                      </a:r>
                      <a:endParaRPr lang="es-ES" sz="1600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19">
                <a:tc>
                  <a:txBody>
                    <a:bodyPr/>
                    <a:lstStyle/>
                    <a:p>
                      <a:endParaRPr lang="es-MX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r>
                        <a:rPr lang="es-MX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Mantienen la productividad y los recursos a largo plazo</a:t>
                      </a:r>
                      <a:endParaRPr lang="es-ES" sz="1600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326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No afectan negativamente a los medios de vida de otros  ni opciones de otros</a:t>
                      </a:r>
                      <a:endParaRPr lang="es-ES" sz="1600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7 Diagrama">
            <a:extLst>
              <a:ext uri="{FF2B5EF4-FFF2-40B4-BE49-F238E27FC236}">
                <a16:creationId xmlns:a16="http://schemas.microsoft.com/office/drawing/2014/main" id="{8D9058BF-9B2C-7411-7C65-E613EF779327}"/>
              </a:ext>
            </a:extLst>
          </p:cNvPr>
          <p:cNvGraphicFramePr/>
          <p:nvPr/>
        </p:nvGraphicFramePr>
        <p:xfrm>
          <a:off x="4511824" y="1772816"/>
          <a:ext cx="6156176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09814" y="214314"/>
            <a:ext cx="7786687" cy="642937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0FC86-09E1-351E-E6F2-36111A13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6510"/>
          </a:xfrm>
        </p:spPr>
        <p:txBody>
          <a:bodyPr>
            <a:normAutofit fontScale="90000"/>
          </a:bodyPr>
          <a:lstStyle/>
          <a:p>
            <a:r>
              <a:rPr lang="es-SV" dirty="0"/>
              <a:t>Transformación.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928740-504A-5176-C4A6-871260F8D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565" y="2158253"/>
            <a:ext cx="7351059" cy="2541494"/>
          </a:xfrm>
        </p:spPr>
        <p:txBody>
          <a:bodyPr/>
          <a:lstStyle/>
          <a:p>
            <a:r>
              <a:rPr lang="es-SV" dirty="0"/>
              <a:t>Crisis Económica – Economía Solidaria.</a:t>
            </a:r>
          </a:p>
          <a:p>
            <a:r>
              <a:rPr lang="es-SV" dirty="0"/>
              <a:t>Crisis Alimentaría – Agroecología.</a:t>
            </a:r>
          </a:p>
          <a:p>
            <a:r>
              <a:rPr lang="es-SV" dirty="0"/>
              <a:t>Crisis Hídrica – Gestión Sustentable de cuencas.</a:t>
            </a:r>
          </a:p>
          <a:p>
            <a:r>
              <a:rPr lang="es-SV" dirty="0"/>
              <a:t>Crisis Climática – Decrecimiento sustentable.</a:t>
            </a:r>
          </a:p>
        </p:txBody>
      </p:sp>
    </p:spTree>
    <p:extLst>
      <p:ext uri="{BB962C8B-B14F-4D97-AF65-F5344CB8AC3E}">
        <p14:creationId xmlns:p14="http://schemas.microsoft.com/office/powerpoint/2010/main" val="3043228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/>
          </p:nvPr>
        </p:nvSpPr>
        <p:spPr>
          <a:xfrm>
            <a:off x="1968500" y="765176"/>
            <a:ext cx="7655892" cy="722313"/>
          </a:xfrm>
          <a:noFill/>
        </p:spPr>
        <p:txBody>
          <a:bodyPr/>
          <a:lstStyle/>
          <a:p>
            <a:r>
              <a:rPr lang="es-SV" altLang="es-SV" dirty="0"/>
              <a:t>Sustentabilidad como propuesta.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1486" y="1514399"/>
            <a:ext cx="4741125" cy="472503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s-S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REVOLUCION ENERGETICA: TRANSICION A LA ERA SOLAR.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S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SOBERANIA HIDRICA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_trad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S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OBERANÍA ALIMENTARIA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SV" sz="2000" dirty="0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PROTECCION</a:t>
            </a:r>
            <a:r>
              <a:rPr lang="es-S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APROVECHAMIENTO JUSTO DE LA DIVERSIDAD BIOLOGICA.</a:t>
            </a:r>
            <a:r>
              <a:rPr lang="es-E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S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RESPETO A LA BIOCAPACIDAD Y ORDENAMIENTO SEGÚN LA VOCACION AMBIENTAL DE LOS TERRITORIOS.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S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SISTEMAS DE CIUDADES SUTENTABLES Y SEGURAS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PROSPECTIVA  DEL RIESGO.</a:t>
            </a:r>
          </a:p>
          <a:p>
            <a:pPr>
              <a:buFont typeface="Wingdings 2" pitchFamily="18" charset="2"/>
              <a:buNone/>
              <a:defRPr/>
            </a:pPr>
            <a:endParaRPr lang="es-SV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 2" pitchFamily="18" charset="2"/>
              <a:buNone/>
              <a:defRPr/>
            </a:pPr>
            <a:endParaRPr lang="es-S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 2" pitchFamily="18" charset="2"/>
              <a:buNone/>
              <a:defRPr/>
            </a:pPr>
            <a:endParaRPr lang="es-E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 2" pitchFamily="18" charset="2"/>
              <a:buNone/>
              <a:defRPr/>
            </a:pPr>
            <a:endParaRPr lang="es-SV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es-SV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s-S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7275B-6417-4ACC-9BA9-9E30DB556025}"/>
              </a:ext>
            </a:extLst>
          </p:cNvPr>
          <p:cNvSpPr txBox="1"/>
          <p:nvPr/>
        </p:nvSpPr>
        <p:spPr>
          <a:xfrm>
            <a:off x="6309667" y="1640557"/>
            <a:ext cx="4528661" cy="38933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ENERGY REVOLUTION: TRANSITION TO THE SOLAR ERA.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WATER SOVEREIGNTY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FOOD SOVEREIGNTY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PROTECTION AND FAIR USE OF BIOLOGICAL DIVERSITY.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RESPECT FOR BIOCAPACITY AND MANAGEMENT ACCORDING TO THE ENVIRONMENTAL VOCATION OF THE TERRITORIES.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SYSTEMS OF SUSTAINABLE AND SAFE CITIES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PROSPECTIVE RISK MANAGEMENT.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12D4C-C116-4A4E-8778-26EF55ED4C53}"/>
              </a:ext>
            </a:extLst>
          </p:cNvPr>
          <p:cNvSpPr txBox="1"/>
          <p:nvPr/>
        </p:nvSpPr>
        <p:spPr>
          <a:xfrm>
            <a:off x="2351585" y="130871"/>
            <a:ext cx="5917517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Sustainability as a proposal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altLang="es-SV" dirty="0"/>
              <a:t>Gracias!!! </a:t>
            </a:r>
          </a:p>
        </p:txBody>
      </p:sp>
      <p:sp>
        <p:nvSpPr>
          <p:cNvPr id="7168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SV" altLang="es-SV"/>
          </a:p>
        </p:txBody>
      </p:sp>
      <p:pic>
        <p:nvPicPr>
          <p:cNvPr id="71684" name="4 Imagen" descr="UNES logo Nuev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8663" y="2276476"/>
            <a:ext cx="2951162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CF06-DC70-03CC-61B1-A9273DAA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7534"/>
          </a:xfrm>
        </p:spPr>
        <p:txBody>
          <a:bodyPr/>
          <a:lstStyle/>
          <a:p>
            <a:r>
              <a:rPr lang="es-SV" dirty="0"/>
              <a:t>Crisis sistémica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DBEE155-A911-4EA1-C0D9-F4A1C810C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46" y="1200272"/>
            <a:ext cx="5137578" cy="21192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A4629A-D2DE-4D82-E330-FD4D78CA8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6" y="3749674"/>
            <a:ext cx="3792198" cy="25265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7521A6-5661-E4F6-F998-BEE6BE1B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022" y="4010787"/>
            <a:ext cx="3579160" cy="20043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796BD3-70CF-F1AA-2D30-B23095BA7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394" y="3749674"/>
            <a:ext cx="3789829" cy="25265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E7C747-6154-FCF9-9AB3-EC4A69D84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658" y="1200271"/>
            <a:ext cx="4017537" cy="21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3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EA8C0-BC6C-D76B-A88F-B01E186E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322"/>
          </a:xfrm>
        </p:spPr>
        <p:txBody>
          <a:bodyPr/>
          <a:lstStyle/>
          <a:p>
            <a:r>
              <a:rPr lang="es-SV" dirty="0"/>
              <a:t>En cada crisis es de discutir.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CBC0A9-14A5-D0DE-86D8-09A27BAE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965"/>
            <a:ext cx="6866965" cy="4316506"/>
          </a:xfrm>
        </p:spPr>
        <p:txBody>
          <a:bodyPr>
            <a:normAutofit fontScale="77500" lnSpcReduction="20000"/>
          </a:bodyPr>
          <a:lstStyle/>
          <a:p>
            <a:r>
              <a:rPr lang="es-SV" dirty="0"/>
              <a:t>Que es lo que causa la crisis?</a:t>
            </a:r>
          </a:p>
          <a:p>
            <a:r>
              <a:rPr lang="es-SV" dirty="0"/>
              <a:t>Quienes son los y las afectados?</a:t>
            </a:r>
          </a:p>
          <a:p>
            <a:r>
              <a:rPr lang="es-SV" dirty="0"/>
              <a:t>Cuales son las posibles soluciones a la crisis?</a:t>
            </a:r>
          </a:p>
          <a:p>
            <a:r>
              <a:rPr lang="es-SV" dirty="0"/>
              <a:t>Porque no se desarrollan las soluciones?</a:t>
            </a:r>
          </a:p>
          <a:p>
            <a:endParaRPr lang="es-SV" dirty="0"/>
          </a:p>
          <a:p>
            <a:r>
              <a:rPr lang="es-SV" dirty="0"/>
              <a:t>Desarrollo para quien?</a:t>
            </a:r>
          </a:p>
          <a:p>
            <a:r>
              <a:rPr lang="es-SV" dirty="0"/>
              <a:t>Bienestar para quien?</a:t>
            </a:r>
          </a:p>
          <a:p>
            <a:endParaRPr lang="es-SV" dirty="0"/>
          </a:p>
          <a:p>
            <a:r>
              <a:rPr lang="es-SV" dirty="0"/>
              <a:t>Generaciones.</a:t>
            </a:r>
          </a:p>
          <a:p>
            <a:r>
              <a:rPr lang="es-SV" dirty="0"/>
              <a:t>Clases sociales.</a:t>
            </a:r>
          </a:p>
          <a:p>
            <a:r>
              <a:rPr lang="es-SV" dirty="0"/>
              <a:t>Especies.</a:t>
            </a:r>
          </a:p>
          <a:p>
            <a:r>
              <a:rPr lang="es-SV" dirty="0"/>
              <a:t>Géneros.</a:t>
            </a:r>
          </a:p>
          <a:p>
            <a:endParaRPr lang="es-SV" dirty="0"/>
          </a:p>
          <a:p>
            <a:endParaRPr lang="es-SV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0ECAC9-52D0-7326-1EF3-0B8754621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563" y="3691218"/>
            <a:ext cx="3788414" cy="28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79108-A01E-A72C-1A1E-BC231F85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322"/>
          </a:xfrm>
        </p:spPr>
        <p:txBody>
          <a:bodyPr/>
          <a:lstStyle/>
          <a:p>
            <a:r>
              <a:rPr lang="es-SV" dirty="0"/>
              <a:t>Que hacer con los bienes que se necesitan.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A7E392-43A4-49A4-2533-A1A38D53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729"/>
            <a:ext cx="10515600" cy="4711234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/>
              <a:t>La sostenibilidad significa el uso racional de los recursos escasos de la Tierra, lo cual exige un tipo de economía respetuosa con los límites de cada ecosistema y de la propia Tierra, una sociedad que busca la equidad y la justicia mundial y un medio ambiente suficientemente preservado.</a:t>
            </a:r>
            <a:endParaRPr lang="es-SV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24E97B-015C-6ADB-1802-4BE6049C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21" y="4166541"/>
            <a:ext cx="2511770" cy="17253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D79C79-3187-59CB-F5EF-646319D65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14" y="3896861"/>
            <a:ext cx="1981372" cy="22801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262259-9C53-C4D1-B486-6D0B64E2B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865" y="4227507"/>
            <a:ext cx="257273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9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9565" y="349624"/>
            <a:ext cx="9498106" cy="295917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s-SV" sz="2400" b="1" dirty="0">
                <a:latin typeface="Candara" pitchFamily="34" charset="0"/>
              </a:rPr>
              <a:t>No es aceptable la visión de  desarrollo, generado desde arriba, ya desde los gobiernos centrales, las </a:t>
            </a:r>
            <a:r>
              <a:rPr lang="es-SV" sz="2400" b="1" dirty="0" err="1">
                <a:latin typeface="Candara" pitchFamily="34" charset="0"/>
              </a:rPr>
              <a:t>IFIs</a:t>
            </a:r>
            <a:r>
              <a:rPr lang="es-SV" sz="2400" b="1" dirty="0">
                <a:latin typeface="Candara" pitchFamily="34" charset="0"/>
              </a:rPr>
              <a:t>, las empresas transnacionales, o desde las élites dominantes a nivel nacional en los países empobrecidos. </a:t>
            </a:r>
            <a:br>
              <a:rPr lang="es-SV" sz="2400" b="1" dirty="0">
                <a:latin typeface="Candara" pitchFamily="34" charset="0"/>
              </a:rPr>
            </a:br>
            <a:r>
              <a:rPr lang="es-SV" sz="2400" b="1" dirty="0">
                <a:latin typeface="Candara" pitchFamily="34" charset="0"/>
              </a:rPr>
              <a:t>También está en cuestión la clasificación de países desarrollados y subdesarrollados. </a:t>
            </a:r>
            <a:br>
              <a:rPr lang="es-SV" sz="2400" b="1" dirty="0">
                <a:latin typeface="Candara" pitchFamily="34" charset="0"/>
              </a:rPr>
            </a:br>
            <a:r>
              <a:rPr lang="es-SV" sz="2400" b="1" dirty="0">
                <a:latin typeface="Candara" pitchFamily="34" charset="0"/>
              </a:rPr>
              <a:t>Ya la lógica del progreso entendida como la acumulación permanente de bienes materiales. </a:t>
            </a:r>
            <a:br>
              <a:rPr lang="es-SV" sz="2400" b="1" dirty="0">
                <a:latin typeface="Candara" pitchFamily="34" charset="0"/>
              </a:rPr>
            </a:br>
            <a:endParaRPr lang="es-SV" sz="2400" b="1" dirty="0">
              <a:latin typeface="Candar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9565" y="3859306"/>
            <a:ext cx="8229600" cy="12640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SV" sz="2400" b="1" dirty="0">
                <a:latin typeface="Candara" pitchFamily="34" charset="0"/>
              </a:rPr>
              <a:t>Quienes causan las crisis que estamos padeciendo, no pueden aportar solución; quienes únicamente se preocupan por el mercado y las ganancias no resuelven nada con sus medidas políticas, económicas y tecno-científicas. </a:t>
            </a:r>
          </a:p>
          <a:p>
            <a:pPr marL="0" indent="0">
              <a:buNone/>
            </a:pPr>
            <a:endParaRPr lang="es-SV" sz="24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3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B9AB2-6C32-7923-BE46-F3F1B696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299"/>
          </a:xfrm>
        </p:spPr>
        <p:txBody>
          <a:bodyPr>
            <a:normAutofit fontScale="90000"/>
          </a:bodyPr>
          <a:lstStyle/>
          <a:p>
            <a:r>
              <a:rPr lang="es-SV" dirty="0"/>
              <a:t>Desconstrucción.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6D5D2F-40BA-7212-ED4F-E15372823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29" y="1449107"/>
            <a:ext cx="10515600" cy="4351338"/>
          </a:xfrm>
        </p:spPr>
        <p:txBody>
          <a:bodyPr/>
          <a:lstStyle/>
          <a:p>
            <a:pPr algn="just"/>
            <a:r>
              <a:rPr lang="es-MX" dirty="0"/>
              <a:t>Hay que deconstruir la idea del progreso material acumulativo e indefinido, y para superarlo proponen nuevas formas de organización de la vida misma. Hay que superar la visión economicista sobre los fines y los medios. Al endiosar al mercado, se han abandonado muchos instrumentos no económicos, indispensables para mejorar las condiciones de vida.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Necesidad de una visión Bio céntrica.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4208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64F78-F24A-F826-B15B-73AA1EBD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428"/>
          </a:xfrm>
        </p:spPr>
        <p:txBody>
          <a:bodyPr/>
          <a:lstStyle/>
          <a:p>
            <a:r>
              <a:rPr lang="es-SV" dirty="0"/>
              <a:t>La naturaleza en el centro.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B72AE8-3766-F814-9587-CD7A1B049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282" y="1422213"/>
            <a:ext cx="10515600" cy="2006787"/>
          </a:xfrm>
        </p:spPr>
        <p:txBody>
          <a:bodyPr/>
          <a:lstStyle/>
          <a:p>
            <a:pPr algn="just"/>
            <a:r>
              <a:rPr lang="es-SV" b="1" dirty="0">
                <a:latin typeface="Candara" pitchFamily="34" charset="0"/>
              </a:rPr>
              <a:t>A</a:t>
            </a:r>
            <a:r>
              <a:rPr lang="es-SV" sz="2800" b="1" dirty="0">
                <a:latin typeface="Candara" pitchFamily="34" charset="0"/>
              </a:rPr>
              <a:t>segurar que los objetivos económicos estén subordinados a las leyes de funcionamiento de los sistemas naturales, sin perder de vista el respeto a la dignidad humana y la mejoría de la calidad de vida de las personas. </a:t>
            </a:r>
          </a:p>
          <a:p>
            <a:endParaRPr lang="es-SV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A7E695-5372-8C8B-4BF9-7E07C1A66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11" y="3429000"/>
            <a:ext cx="37066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30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"/>
          <p:cNvSpPr txBox="1"/>
          <p:nvPr/>
        </p:nvSpPr>
        <p:spPr>
          <a:xfrm>
            <a:off x="609480" y="7048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lIns="0" rIns="0" bIns="0" anchor="b">
            <a:noAutofit/>
          </a:bodyPr>
          <a:lstStyle/>
          <a:p>
            <a:endParaRPr lang="es-SV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TextShape 2"/>
          <p:cNvSpPr txBox="1"/>
          <p:nvPr/>
        </p:nvSpPr>
        <p:spPr>
          <a:xfrm>
            <a:off x="609480" y="1935000"/>
            <a:ext cx="10972440" cy="438912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lstStyle/>
          <a:p>
            <a:endParaRPr lang="es-SV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443" name="Imagen 442"/>
          <p:cNvPicPr/>
          <p:nvPr/>
        </p:nvPicPr>
        <p:blipFill>
          <a:blip r:embed="rId2"/>
          <a:stretch/>
        </p:blipFill>
        <p:spPr>
          <a:xfrm>
            <a:off x="360" y="114480"/>
            <a:ext cx="12192120" cy="6527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D316E4F5198F40A611FB8AD040DF85" ma:contentTypeVersion="18" ma:contentTypeDescription="Ein neues Dokument erstellen." ma:contentTypeScope="" ma:versionID="fe072cc0ced04ce07aa8473277e62301">
  <xsd:schema xmlns:xsd="http://www.w3.org/2001/XMLSchema" xmlns:xs="http://www.w3.org/2001/XMLSchema" xmlns:p="http://schemas.microsoft.com/office/2006/metadata/properties" xmlns:ns2="30879224-9e5f-4346-bf0e-10a966d8b064" xmlns:ns3="49b6ab85-204a-4ebf-aeaf-ef725fee8ec9" xmlns:ns4="http://schemas.microsoft.com/sharepoint/v4" targetNamespace="http://schemas.microsoft.com/office/2006/metadata/properties" ma:root="true" ma:fieldsID="66bc6b32900784f2b445cb8b5833d331" ns2:_="" ns3:_="" ns4:_="">
    <xsd:import namespace="30879224-9e5f-4346-bf0e-10a966d8b064"/>
    <xsd:import namespace="49b6ab85-204a-4ebf-aeaf-ef725fee8ec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Verlinkung" minOccurs="0"/>
                <xsd:element ref="ns4:IconOverlay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879224-9e5f-4346-bf0e-10a966d8b0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Verlinkung" ma:index="21" nillable="true" ma:displayName="Verlinkung" ma:format="Image" ma:internalName="Verlinku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dbaf1d22-d712-4e03-a0a0-b8175f1e4e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6ab85-204a-4ebf-aeaf-ef725fee8e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2792c33-d6ac-4e66-a499-8f1e93735cc5}" ma:internalName="TaxCatchAll" ma:showField="CatchAllData" ma:web="49b6ab85-204a-4ebf-aeaf-ef725fee8e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35691-8419-41D3-99CC-BC27464DA3D2}"/>
</file>

<file path=customXml/itemProps2.xml><?xml version="1.0" encoding="utf-8"?>
<ds:datastoreItem xmlns:ds="http://schemas.openxmlformats.org/officeDocument/2006/customXml" ds:itemID="{B2A8F2F1-1617-49F9-B3FA-7450872F0967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1047</Words>
  <Application>Microsoft Office PowerPoint</Application>
  <PresentationFormat>Panorámica</PresentationFormat>
  <Paragraphs>109</Paragraphs>
  <Slides>22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Candara</vt:lpstr>
      <vt:lpstr>Comic Sans MS</vt:lpstr>
      <vt:lpstr>Constantia</vt:lpstr>
      <vt:lpstr>Corbel</vt:lpstr>
      <vt:lpstr>Times New Roman</vt:lpstr>
      <vt:lpstr>Wingdings</vt:lpstr>
      <vt:lpstr>Wingdings 2</vt:lpstr>
      <vt:lpstr>Tema de Office</vt:lpstr>
      <vt:lpstr>Perspectivas globales sobre la transformación socio ecológica</vt:lpstr>
      <vt:lpstr>Presentación de PowerPoint</vt:lpstr>
      <vt:lpstr>Crisis sistémica</vt:lpstr>
      <vt:lpstr>En cada crisis es de discutir.</vt:lpstr>
      <vt:lpstr>Que hacer con los bienes que se necesitan.</vt:lpstr>
      <vt:lpstr>No es aceptable la visión de  desarrollo, generado desde arriba, ya desde los gobiernos centrales, las IFIs, las empresas transnacionales, o desde las élites dominantes a nivel nacional en los países empobrecidos.  También está en cuestión la clasificación de países desarrollados y subdesarrollados.  Ya la lógica del progreso entendida como la acumulación permanente de bienes materiales.  </vt:lpstr>
      <vt:lpstr>Desconstrucción.</vt:lpstr>
      <vt:lpstr>La naturaleza en el centro.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Sustentabilidad como alternativa a la crisis</vt:lpstr>
      <vt:lpstr>Presentación de PowerPoint</vt:lpstr>
      <vt:lpstr>Transformación.</vt:lpstr>
      <vt:lpstr>Sustentabilidad como propuesta.</vt:lpstr>
      <vt:lpstr>Gracias!!!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 globales sobre la transformación socio ecológica</dc:title>
  <dc:creator>UNES-11-080822</dc:creator>
  <cp:lastModifiedBy>UNES-11-080822</cp:lastModifiedBy>
  <cp:revision>4</cp:revision>
  <dcterms:created xsi:type="dcterms:W3CDTF">2022-10-28T19:49:01Z</dcterms:created>
  <dcterms:modified xsi:type="dcterms:W3CDTF">2022-10-28T20:56:36Z</dcterms:modified>
</cp:coreProperties>
</file>