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35"/>
  </p:notesMasterIdLst>
  <p:handoutMasterIdLst>
    <p:handoutMasterId r:id="rId36"/>
  </p:handoutMasterIdLst>
  <p:sldIdLst>
    <p:sldId id="278" r:id="rId6"/>
    <p:sldId id="282" r:id="rId7"/>
    <p:sldId id="288" r:id="rId8"/>
    <p:sldId id="284" r:id="rId9"/>
    <p:sldId id="283" r:id="rId10"/>
    <p:sldId id="285" r:id="rId11"/>
    <p:sldId id="292" r:id="rId12"/>
    <p:sldId id="291" r:id="rId13"/>
    <p:sldId id="293" r:id="rId14"/>
    <p:sldId id="294" r:id="rId15"/>
    <p:sldId id="295" r:id="rId16"/>
    <p:sldId id="297" r:id="rId17"/>
    <p:sldId id="271" r:id="rId18"/>
    <p:sldId id="264" r:id="rId19"/>
    <p:sldId id="269" r:id="rId20"/>
    <p:sldId id="266" r:id="rId21"/>
    <p:sldId id="263" r:id="rId22"/>
    <p:sldId id="265" r:id="rId23"/>
    <p:sldId id="260" r:id="rId24"/>
    <p:sldId id="261" r:id="rId25"/>
    <p:sldId id="268" r:id="rId26"/>
    <p:sldId id="270" r:id="rId27"/>
    <p:sldId id="262" r:id="rId28"/>
    <p:sldId id="299" r:id="rId29"/>
    <p:sldId id="298" r:id="rId30"/>
    <p:sldId id="257" r:id="rId31"/>
    <p:sldId id="259" r:id="rId32"/>
    <p:sldId id="267" r:id="rId33"/>
    <p:sldId id="300" r:id="rId34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0" Type="http://schemas.openxmlformats.org/officeDocument/2006/relationships/tableStyles" Target="tableStyles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1137-B2F4-44A2-AEA9-B8D72975A05F}" type="datetime1">
              <a:rPr lang="de-DE" smtClean="0"/>
              <a:t>08.02.2023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E3065-8A24-47C9-A843-0DFEC08A77C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876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46253B-BE88-45C5-9ABC-A8414C168BD1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456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Master-Untertitelformat bearbeiten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8FE69-3F99-4550-AA00-A7FF61BF76EA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1AEB60-0CF2-4FDF-8809-8AC51494D5F5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8AF836-13A8-46EF-A2AE-6F658367FD73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1DFE2F-C573-4D62-882A-E8846EF03C0C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de-DE" sz="80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8E20CA-0CA2-4574-B1D6-69C8C65EED42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7" name="Textplatzhalt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9B9F8F-6639-463B-9FB3-42044123F51F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Bild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Bild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el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0" name="Bildplatzhalt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3" name="Bildplatzhalt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26" name="Bildplatzhalt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9E6A23-504C-403E-B76B-B05505FCD76B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68F14C-D4F1-40B6-B1AD-A03EDAA6725D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C8E1CE-31A4-4DC1-9A14-A1FDAD407674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E3744A-5A44-4BFF-92AA-16DA5E94BB83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Bild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DD9AE-23AE-4EB7-B3DB-242A1D8478FB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2FB20-1F3E-43B9-A22C-6B636C25391A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7D78AD-A707-44D8-98C7-2E5BF17C114E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Mastertextformat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CDB1FF-C55B-4D31-A515-83B796043DD6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ild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 dirty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B3AE0C-9D3B-493D-AE1C-E837EBD1A420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de-DE" noProof="0" dirty="0"/>
              <a:t>Textmasterformate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68BEABDA-98C7-4D1F-B6BB-CA7E2F630F9B}" type="datetime1">
              <a:rPr lang="de-DE" noProof="0" smtClean="0"/>
              <a:t>08.02.2023</a:t>
            </a:fld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de-DE" noProof="0" smtClean="0"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03" name="Freihand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p14="http://schemas.microsoft.com/office/powerpoint/2010/main" xmlns:a16="http://schemas.microsoft.com/office/drawing/2014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Agrarökologie und Rohstoffwende:</a:t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 branchenspezifischen Konzepten zu einer gerechten und ökologischen Gesellschaft?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 rtlCol="0">
            <a:normAutofit/>
          </a:bodyPr>
          <a:lstStyle/>
          <a:p>
            <a:pPr algn="l" rtl="0"/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Anderson Sandoval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3BED5-C60A-E769-1730-D8657925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Prinzipien der Agrarökologie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D268DF-CBDF-4EE4-9BCF-14767F522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689904"/>
            <a:ext cx="10353762" cy="47675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Recycling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verminderter Einsatz von Produktionsmitteln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Boden- und Tiergesundheit und Tierwohl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Biodiversität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 Synergien erzeugen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ökonomische Diversifizierung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vereintes Erstellen von Wissen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soziale Werte und Ernährungsgewohnheiten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Gerechtigkeit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Verbindung (Connectivity) von Produzenten und Konsumenten </a:t>
            </a:r>
          </a:p>
          <a:p>
            <a:pPr algn="l"/>
            <a:r>
              <a:rPr lang="de-DE" sz="1800" b="0" i="0" dirty="0">
                <a:solidFill>
                  <a:schemeClr val="tx1"/>
                </a:solidFill>
                <a:effectLst/>
                <a:latin typeface="Rotis"/>
              </a:rPr>
              <a:t>nachhaltiges, behütendes und gerechtes Management (Governance) von Land und natürlichen Ressourcen unter Teilnahme und Berücksichtigung der Interessen von Familienbetrieben, Klein- und Kleinstbauern.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4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5D4C6-A238-EAF1-BF19-D833948F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Diskussionsfrage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A7E380-A4A7-28C0-D42A-86AB7649B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Was ist euch bei der Agrarökologie besonders wichtig?</a:t>
            </a:r>
          </a:p>
          <a:p>
            <a:r>
              <a:rPr lang="de-DE" sz="3200" dirty="0"/>
              <a:t>Decken sich eure Überlegungen mit dem Ansatz der Agrarökologie?</a:t>
            </a:r>
          </a:p>
        </p:txBody>
      </p:sp>
    </p:spTree>
    <p:extLst>
      <p:ext uri="{BB962C8B-B14F-4D97-AF65-F5344CB8AC3E}">
        <p14:creationId xmlns:p14="http://schemas.microsoft.com/office/powerpoint/2010/main" val="3284358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FB092-381C-38EC-2BD2-BF52A2FA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Rohstoffe: Enormer Verbrauch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294DCA-EE39-1238-0A19-435276EB7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3687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Wirtschaftswachstum verbirgt einen gigantischen Konsum: Autos, Computer, Haushaltsgeräte</a:t>
            </a:r>
          </a:p>
          <a:p>
            <a:r>
              <a:rPr lang="de-DE" dirty="0"/>
              <a:t>Neu zu kaufen wird angetrieben</a:t>
            </a:r>
          </a:p>
          <a:p>
            <a:r>
              <a:rPr lang="de-DE" dirty="0"/>
              <a:t>Deutschland ist der 5. weltweit in Rohstoffverbrauch.</a:t>
            </a:r>
          </a:p>
          <a:p>
            <a:r>
              <a:rPr lang="de-DE" dirty="0"/>
              <a:t>99% ist Importiert, die Umweltschäden sind verlagert</a:t>
            </a:r>
          </a:p>
          <a:p>
            <a:pPr lvl="1"/>
            <a:r>
              <a:rPr lang="de-DE" dirty="0"/>
              <a:t>Entwaldung und Biodiversitätsverlust</a:t>
            </a:r>
          </a:p>
          <a:p>
            <a:pPr lvl="1"/>
            <a:r>
              <a:rPr lang="de-DE" dirty="0"/>
              <a:t>Wasserverschmutzung (Schwermetalle), Luftverschmutzung (Staub)</a:t>
            </a:r>
          </a:p>
          <a:p>
            <a:pPr lvl="1"/>
            <a:r>
              <a:rPr lang="de-DE" dirty="0"/>
              <a:t>Klimawandel: Bauxit macht schon für 11% der CO2 Emissionen</a:t>
            </a:r>
          </a:p>
          <a:p>
            <a:pPr lvl="1"/>
            <a:r>
              <a:rPr lang="de-DE" dirty="0"/>
              <a:t>Soziale Konflikte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844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367CEA1-B92F-989C-B34E-DBDB3A5BF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807" y="732408"/>
            <a:ext cx="864523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6FDF513-A85B-CC75-445C-62F881134136}"/>
              </a:ext>
            </a:extLst>
          </p:cNvPr>
          <p:cNvSpPr txBox="1"/>
          <p:nvPr/>
        </p:nvSpPr>
        <p:spPr>
          <a:xfrm>
            <a:off x="4258321" y="12715"/>
            <a:ext cx="7803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Saubere Energieproduktion braucht andere Mineralen als Brennstoff, und zwar viel mehr!</a:t>
            </a:r>
          </a:p>
        </p:txBody>
      </p:sp>
    </p:spTree>
    <p:extLst>
      <p:ext uri="{BB962C8B-B14F-4D97-AF65-F5344CB8AC3E}">
        <p14:creationId xmlns:p14="http://schemas.microsoft.com/office/powerpoint/2010/main" val="238307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Parkplatz, Screenshot enthält.&#10;&#10;Automatisch generierte Beschreibung">
            <a:extLst>
              <a:ext uri="{FF2B5EF4-FFF2-40B4-BE49-F238E27FC236}">
                <a16:creationId xmlns:a16="http://schemas.microsoft.com/office/drawing/2014/main" id="{37841CEE-C835-0726-6266-B33237E784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"/>
          <a:stretch/>
        </p:blipFill>
        <p:spPr>
          <a:xfrm>
            <a:off x="206323" y="534797"/>
            <a:ext cx="11548534" cy="621453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2C4DB19-1333-1234-E4AC-3971D0AE5FF2}"/>
              </a:ext>
            </a:extLst>
          </p:cNvPr>
          <p:cNvSpPr txBox="1"/>
          <p:nvPr/>
        </p:nvSpPr>
        <p:spPr>
          <a:xfrm>
            <a:off x="4258321" y="12715"/>
            <a:ext cx="7118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Und die Mineralien die wir schon im Alltag nutzen, werden nicht wiederverwendet</a:t>
            </a:r>
          </a:p>
        </p:txBody>
      </p:sp>
    </p:spTree>
    <p:extLst>
      <p:ext uri="{BB962C8B-B14F-4D97-AF65-F5344CB8AC3E}">
        <p14:creationId xmlns:p14="http://schemas.microsoft.com/office/powerpoint/2010/main" val="4018273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461FE-763A-F6ED-2FDE-DEE903BB38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3272" y="954284"/>
            <a:ext cx="10513106" cy="2943432"/>
          </a:xfrm>
        </p:spPr>
        <p:txBody>
          <a:bodyPr>
            <a:normAutofit/>
          </a:bodyPr>
          <a:lstStyle/>
          <a:p>
            <a:pPr algn="l"/>
            <a:r>
              <a:rPr lang="de-DE" sz="8000" dirty="0"/>
              <a:t>Scheinlösungen</a:t>
            </a:r>
          </a:p>
        </p:txBody>
      </p:sp>
    </p:spTree>
    <p:extLst>
      <p:ext uri="{BB962C8B-B14F-4D97-AF65-F5344CB8AC3E}">
        <p14:creationId xmlns:p14="http://schemas.microsoft.com/office/powerpoint/2010/main" val="2996788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60C470D-1C75-E4B1-7B94-8860F4EBA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" y="700005"/>
            <a:ext cx="12194312" cy="545695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244E79C-51C8-593D-1431-8A4A87115A4A}"/>
              </a:ext>
            </a:extLst>
          </p:cNvPr>
          <p:cNvSpPr txBox="1"/>
          <p:nvPr/>
        </p:nvSpPr>
        <p:spPr>
          <a:xfrm>
            <a:off x="3130857" y="0"/>
            <a:ext cx="8987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Das E-Auto braucht so viele Mineralien, dass es fast unmöglich ist, alle Verbrenner dadurch zu ersetzen</a:t>
            </a:r>
          </a:p>
        </p:txBody>
      </p:sp>
    </p:spTree>
    <p:extLst>
      <p:ext uri="{BB962C8B-B14F-4D97-AF65-F5344CB8AC3E}">
        <p14:creationId xmlns:p14="http://schemas.microsoft.com/office/powerpoint/2010/main" val="55523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FACA99D-717B-229D-B217-5CEC4EDA1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2" y="0"/>
            <a:ext cx="7598418" cy="685757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64ED82C-0197-E10D-C5BE-B30FE0D2F464}"/>
              </a:ext>
            </a:extLst>
          </p:cNvPr>
          <p:cNvSpPr txBox="1"/>
          <p:nvPr/>
        </p:nvSpPr>
        <p:spPr>
          <a:xfrm>
            <a:off x="8625939" y="62144"/>
            <a:ext cx="3475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So viel Kobalt wird für die Energiewende in Deutschland nötig</a:t>
            </a:r>
          </a:p>
        </p:txBody>
      </p:sp>
    </p:spTree>
    <p:extLst>
      <p:ext uri="{BB962C8B-B14F-4D97-AF65-F5344CB8AC3E}">
        <p14:creationId xmlns:p14="http://schemas.microsoft.com/office/powerpoint/2010/main" val="266538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Anzeigetafel enthält.&#10;&#10;Automatisch generierte Beschreibung">
            <a:extLst>
              <a:ext uri="{FF2B5EF4-FFF2-40B4-BE49-F238E27FC236}">
                <a16:creationId xmlns:a16="http://schemas.microsoft.com/office/drawing/2014/main" id="{A827B8F2-8BA4-0BD0-FECA-24E28E15D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81" y="666510"/>
            <a:ext cx="9899238" cy="552497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103BA69-7DA0-021F-2BFC-1B7D0651106C}"/>
              </a:ext>
            </a:extLst>
          </p:cNvPr>
          <p:cNvSpPr txBox="1"/>
          <p:nvPr/>
        </p:nvSpPr>
        <p:spPr>
          <a:xfrm>
            <a:off x="8625939" y="62144"/>
            <a:ext cx="3475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Und so wird die Nachfrage nach Materialien steigen</a:t>
            </a:r>
          </a:p>
        </p:txBody>
      </p:sp>
    </p:spTree>
    <p:extLst>
      <p:ext uri="{BB962C8B-B14F-4D97-AF65-F5344CB8AC3E}">
        <p14:creationId xmlns:p14="http://schemas.microsoft.com/office/powerpoint/2010/main" val="4100182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1A5843AF-FA37-7F10-8840-9A1BE69AC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CC21B04-7544-2B0D-B755-76DEDD81D4DF}"/>
              </a:ext>
            </a:extLst>
          </p:cNvPr>
          <p:cNvSpPr txBox="1"/>
          <p:nvPr/>
        </p:nvSpPr>
        <p:spPr>
          <a:xfrm>
            <a:off x="5643042" y="0"/>
            <a:ext cx="453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Nehmen wir das Beispiel von Kupfer, 800 Millionen Tonen wurden in den letzten 5000 Jahren abgebaut</a:t>
            </a:r>
          </a:p>
        </p:txBody>
      </p:sp>
    </p:spTree>
    <p:extLst>
      <p:ext uri="{BB962C8B-B14F-4D97-AF65-F5344CB8AC3E}">
        <p14:creationId xmlns:p14="http://schemas.microsoft.com/office/powerpoint/2010/main" val="24931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6FAF8E3-C1F4-E0E3-C1AB-CFF0C258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366" y="406816"/>
            <a:ext cx="9250611" cy="6382922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23B0D73-A16E-131B-0C3D-F9E82525BCBE}"/>
              </a:ext>
            </a:extLst>
          </p:cNvPr>
          <p:cNvSpPr txBox="1"/>
          <p:nvPr/>
        </p:nvSpPr>
        <p:spPr>
          <a:xfrm>
            <a:off x="5705381" y="68262"/>
            <a:ext cx="5071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Deutschland isst so viel Fleisch wie kaum ein anderes Land</a:t>
            </a:r>
          </a:p>
        </p:txBody>
      </p:sp>
    </p:spTree>
    <p:extLst>
      <p:ext uri="{BB962C8B-B14F-4D97-AF65-F5344CB8AC3E}">
        <p14:creationId xmlns:p14="http://schemas.microsoft.com/office/powerpoint/2010/main" val="4021044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20A4EF93-AFAC-61A3-954C-4DBBE2CB7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" r="-1" b="95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1EF1D0C-2DAC-DD5A-53CD-A01CE03E0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723C39-3361-9720-0294-4658307FEE60}"/>
              </a:ext>
            </a:extLst>
          </p:cNvPr>
          <p:cNvSpPr txBox="1"/>
          <p:nvPr/>
        </p:nvSpPr>
        <p:spPr>
          <a:xfrm>
            <a:off x="5643042" y="0"/>
            <a:ext cx="453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Wir brauchen aber 1400 Millionen Tonen noch für die Energiewende in den nächsten Jahrzehnten. </a:t>
            </a:r>
          </a:p>
        </p:txBody>
      </p:sp>
    </p:spTree>
    <p:extLst>
      <p:ext uri="{BB962C8B-B14F-4D97-AF65-F5344CB8AC3E}">
        <p14:creationId xmlns:p14="http://schemas.microsoft.com/office/powerpoint/2010/main" val="101445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78929C7B-8234-C49C-BC98-74BE1F36B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75C2768-8E4F-07C8-29BA-BB4E68960A6C}"/>
              </a:ext>
            </a:extLst>
          </p:cNvPr>
          <p:cNvSpPr txBox="1"/>
          <p:nvPr/>
        </p:nvSpPr>
        <p:spPr>
          <a:xfrm>
            <a:off x="7436333" y="896645"/>
            <a:ext cx="4530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Dieser Bedarf nach Mineralien, macht uns von anderen Ländern abhängig. China, hat die Meisten kritische Rohstoffreserven der Welt</a:t>
            </a:r>
          </a:p>
        </p:txBody>
      </p:sp>
    </p:spTree>
    <p:extLst>
      <p:ext uri="{BB962C8B-B14F-4D97-AF65-F5344CB8AC3E}">
        <p14:creationId xmlns:p14="http://schemas.microsoft.com/office/powerpoint/2010/main" val="1096855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fik seltene Erden Reserven ">
            <a:extLst>
              <a:ext uri="{FF2B5EF4-FFF2-40B4-BE49-F238E27FC236}">
                <a16:creationId xmlns:a16="http://schemas.microsoft.com/office/drawing/2014/main" id="{58493969-74BD-C451-4AEC-A2CC4D95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2386" y="0"/>
            <a:ext cx="8067732" cy="685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72DB2D8-ADA2-D48E-42F5-DC7FEB168AB3}"/>
              </a:ext>
            </a:extLst>
          </p:cNvPr>
          <p:cNvSpPr txBox="1"/>
          <p:nvPr/>
        </p:nvSpPr>
        <p:spPr>
          <a:xfrm>
            <a:off x="5891619" y="213065"/>
            <a:ext cx="453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Was seltenen Erden angeht, sind wir alternativlos abhängig</a:t>
            </a:r>
          </a:p>
        </p:txBody>
      </p:sp>
    </p:spTree>
    <p:extLst>
      <p:ext uri="{BB962C8B-B14F-4D97-AF65-F5344CB8AC3E}">
        <p14:creationId xmlns:p14="http://schemas.microsoft.com/office/powerpoint/2010/main" val="3578682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Windmühle, Outdoorobjekt enthält.&#10;&#10;Automatisch generierte Beschreibung">
            <a:extLst>
              <a:ext uri="{FF2B5EF4-FFF2-40B4-BE49-F238E27FC236}">
                <a16:creationId xmlns:a16="http://schemas.microsoft.com/office/drawing/2014/main" id="{433887D9-F3FA-3B32-05E9-810B45D864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 r="-1" b="263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40C1AF2-7D66-A886-C0DC-955D2714B22D}"/>
              </a:ext>
            </a:extLst>
          </p:cNvPr>
          <p:cNvSpPr txBox="1"/>
          <p:nvPr/>
        </p:nvSpPr>
        <p:spPr>
          <a:xfrm>
            <a:off x="5074873" y="417251"/>
            <a:ext cx="4530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Rohstoffe, die wir Tonnenweise brauchen…</a:t>
            </a:r>
          </a:p>
        </p:txBody>
      </p:sp>
    </p:spTree>
    <p:extLst>
      <p:ext uri="{BB962C8B-B14F-4D97-AF65-F5344CB8AC3E}">
        <p14:creationId xmlns:p14="http://schemas.microsoft.com/office/powerpoint/2010/main" val="300025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58A0D-0DCF-3D17-85A5-48F89AA5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71" y="227860"/>
            <a:ext cx="10353762" cy="1257300"/>
          </a:xfrm>
        </p:spPr>
        <p:txBody>
          <a:bodyPr>
            <a:normAutofit/>
          </a:bodyPr>
          <a:lstStyle/>
          <a:p>
            <a:r>
              <a:rPr lang="de-DE" b="1" dirty="0"/>
              <a:t>Rohstoffpolitik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EBC85-8E21-C954-6CA8-879CD74C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29659"/>
            <a:ext cx="5182205" cy="3714749"/>
          </a:xfrm>
        </p:spPr>
        <p:txBody>
          <a:bodyPr/>
          <a:lstStyle/>
          <a:p>
            <a:r>
              <a:rPr lang="de-DE" dirty="0"/>
              <a:t>Wir hängen von undemokratischen Regierungen ab, und können uns nicht mit ihnen ablehnen.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9AB1E28-D859-7167-5F22-D4EC941D30F8}"/>
              </a:ext>
            </a:extLst>
          </p:cNvPr>
          <p:cNvSpPr txBox="1">
            <a:spLocks/>
          </p:cNvSpPr>
          <p:nvPr/>
        </p:nvSpPr>
        <p:spPr>
          <a:xfrm>
            <a:off x="913795" y="1866900"/>
            <a:ext cx="5182205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54AA1E0-F686-A9CB-B470-159F8D69A12A}"/>
              </a:ext>
            </a:extLst>
          </p:cNvPr>
          <p:cNvSpPr txBox="1">
            <a:spLocks/>
          </p:cNvSpPr>
          <p:nvPr/>
        </p:nvSpPr>
        <p:spPr>
          <a:xfrm>
            <a:off x="1058947" y="2529659"/>
            <a:ext cx="5182205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Wir handeln mit anderen Ländern und können dadurch demokratische Werte transferieren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26E84E-41C9-097E-40F6-C83DA276A838}"/>
              </a:ext>
            </a:extLst>
          </p:cNvPr>
          <p:cNvSpPr txBox="1"/>
          <p:nvPr/>
        </p:nvSpPr>
        <p:spPr>
          <a:xfrm>
            <a:off x="2592582" y="1652694"/>
            <a:ext cx="7297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Vorteile?                           Nachteile? </a:t>
            </a:r>
          </a:p>
        </p:txBody>
      </p:sp>
    </p:spTree>
    <p:extLst>
      <p:ext uri="{BB962C8B-B14F-4D97-AF65-F5344CB8AC3E}">
        <p14:creationId xmlns:p14="http://schemas.microsoft.com/office/powerpoint/2010/main" val="1041630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40956-9E84-B252-B80A-503FFBAA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Alternative: Rohstoffwende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0C8E2E-E31E-A292-3B97-7A62D309A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>
              <a:buNone/>
            </a:pPr>
            <a:r>
              <a:rPr lang="de-DE" dirty="0"/>
              <a:t>4 Wichtige Schritte</a:t>
            </a:r>
          </a:p>
          <a:p>
            <a:r>
              <a:rPr lang="de-DE" dirty="0"/>
              <a:t>Senkung des Verbrauchs durch Kreislaufwirtschaft</a:t>
            </a:r>
          </a:p>
          <a:p>
            <a:r>
              <a:rPr lang="de-DE" dirty="0"/>
              <a:t>Recht auf Reparatur unserer Geräte</a:t>
            </a:r>
          </a:p>
          <a:p>
            <a:r>
              <a:rPr lang="de-DE" dirty="0"/>
              <a:t>Lieferkettengesetze</a:t>
            </a:r>
          </a:p>
          <a:p>
            <a:r>
              <a:rPr lang="de-DE" dirty="0"/>
              <a:t>Mobilitätswende (Weniger E-Autos mehr ÖNV)</a:t>
            </a:r>
          </a:p>
        </p:txBody>
      </p:sp>
    </p:spTree>
    <p:extLst>
      <p:ext uri="{BB962C8B-B14F-4D97-AF65-F5344CB8AC3E}">
        <p14:creationId xmlns:p14="http://schemas.microsoft.com/office/powerpoint/2010/main" val="3102983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18C04BD-05F4-8623-21AB-94E380FF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F9084C-29DC-9A88-52E0-516FEA2A4D61}"/>
              </a:ext>
            </a:extLst>
          </p:cNvPr>
          <p:cNvSpPr txBox="1"/>
          <p:nvPr/>
        </p:nvSpPr>
        <p:spPr>
          <a:xfrm>
            <a:off x="6504178" y="0"/>
            <a:ext cx="4530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Wir können die Mineralien verwenden, die wir schon haben.</a:t>
            </a:r>
          </a:p>
        </p:txBody>
      </p:sp>
    </p:spTree>
    <p:extLst>
      <p:ext uri="{BB962C8B-B14F-4D97-AF65-F5344CB8AC3E}">
        <p14:creationId xmlns:p14="http://schemas.microsoft.com/office/powerpoint/2010/main" val="127050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6CBBC0-BB5D-5E27-D8B0-65CEC9D0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de-DE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Recht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auf Reparatur</a:t>
            </a:r>
            <a:b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 Selbst</a:t>
            </a:r>
            <a:r>
              <a:rPr lang="en-US" sz="5200" b="1" dirty="0"/>
              <a:t>r</a:t>
            </a:r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eparieren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1DDE4F-F102-7E30-1B29-A53E4158B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31" y="1845426"/>
            <a:ext cx="8726085" cy="44503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862AB6A-5C1D-935F-9779-5CF2026D377D}"/>
              </a:ext>
            </a:extLst>
          </p:cNvPr>
          <p:cNvSpPr txBox="1"/>
          <p:nvPr/>
        </p:nvSpPr>
        <p:spPr>
          <a:xfrm>
            <a:off x="6930306" y="15528"/>
            <a:ext cx="4530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Und sie länger nutzen</a:t>
            </a:r>
          </a:p>
        </p:txBody>
      </p:sp>
    </p:spTree>
    <p:extLst>
      <p:ext uri="{BB962C8B-B14F-4D97-AF65-F5344CB8AC3E}">
        <p14:creationId xmlns:p14="http://schemas.microsoft.com/office/powerpoint/2010/main" val="2134618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2CC6FC9-203F-2484-393D-25256F4AD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" y="373625"/>
            <a:ext cx="12190044" cy="612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3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5D4C6-A238-EAF1-BF19-D833948F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Diskussionsfrage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A7E380-A4A7-28C0-D42A-86AB7649B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Sollten wir weniger anhängig von Rohstoffe sein? Wie?</a:t>
            </a:r>
          </a:p>
          <a:p>
            <a:r>
              <a:rPr lang="de-DE" sz="3200" dirty="0"/>
              <a:t>Wie würde unser Alltag aussehen, wenn wir Rohstoffe sinnvoller nutzen würden?</a:t>
            </a:r>
          </a:p>
        </p:txBody>
      </p:sp>
    </p:spTree>
    <p:extLst>
      <p:ext uri="{BB962C8B-B14F-4D97-AF65-F5344CB8AC3E}">
        <p14:creationId xmlns:p14="http://schemas.microsoft.com/office/powerpoint/2010/main" val="96064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9BAEF-4C12-7B28-823D-3598D368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Osten im Zentrum s 15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389B86-72EC-00F5-FB1F-E3542E87C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62" y="444172"/>
            <a:ext cx="8609826" cy="641382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71E06FC-0F2E-CA5D-A721-AC97363F8A8B}"/>
              </a:ext>
            </a:extLst>
          </p:cNvPr>
          <p:cNvSpPr txBox="1"/>
          <p:nvPr/>
        </p:nvSpPr>
        <p:spPr>
          <a:xfrm>
            <a:off x="5705381" y="68262"/>
            <a:ext cx="5319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In der EU werden vor allem Schweine und Geflügel gezüchtet</a:t>
            </a:r>
          </a:p>
        </p:txBody>
      </p:sp>
    </p:spTree>
    <p:extLst>
      <p:ext uri="{BB962C8B-B14F-4D97-AF65-F5344CB8AC3E}">
        <p14:creationId xmlns:p14="http://schemas.microsoft.com/office/powerpoint/2010/main" val="3905037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877AB31-F608-F064-C2ED-05B06DB5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192"/>
            <a:ext cx="11403028" cy="599436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864A853-0C80-4217-5594-A19B63C91AE1}"/>
              </a:ext>
            </a:extLst>
          </p:cNvPr>
          <p:cNvSpPr txBox="1"/>
          <p:nvPr/>
        </p:nvSpPr>
        <p:spPr>
          <a:xfrm>
            <a:off x="5705381" y="68262"/>
            <a:ext cx="5649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Das sind die Unternehmen, die in Deutschland davon Profitieren</a:t>
            </a:r>
          </a:p>
        </p:txBody>
      </p:sp>
    </p:spTree>
    <p:extLst>
      <p:ext uri="{BB962C8B-B14F-4D97-AF65-F5344CB8AC3E}">
        <p14:creationId xmlns:p14="http://schemas.microsoft.com/office/powerpoint/2010/main" val="416087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2201F08-2254-78AE-259D-6468880B7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062" y="532660"/>
            <a:ext cx="6371342" cy="632534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4CE5464-EE48-9E19-DC32-2B49B76A5D25}"/>
              </a:ext>
            </a:extLst>
          </p:cNvPr>
          <p:cNvSpPr txBox="1"/>
          <p:nvPr/>
        </p:nvSpPr>
        <p:spPr>
          <a:xfrm>
            <a:off x="5705381" y="68262"/>
            <a:ext cx="617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Das Futtermittel, das meistens aus Soja besteht, muss importiert werden</a:t>
            </a:r>
          </a:p>
        </p:txBody>
      </p:sp>
    </p:spTree>
    <p:extLst>
      <p:ext uri="{BB962C8B-B14F-4D97-AF65-F5344CB8AC3E}">
        <p14:creationId xmlns:p14="http://schemas.microsoft.com/office/powerpoint/2010/main" val="60847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58FCA1-C0D1-7545-4814-21FD1EB8D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230" y="603682"/>
            <a:ext cx="6563455" cy="6186056"/>
          </a:xfrm>
          <a:prstGeom prst="rect">
            <a:avLst/>
          </a:prstGeom>
          <a:noFill/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9042B5-4C43-4C25-76C4-F1724BD39E0A}"/>
              </a:ext>
            </a:extLst>
          </p:cNvPr>
          <p:cNvSpPr txBox="1"/>
          <p:nvPr/>
        </p:nvSpPr>
        <p:spPr>
          <a:xfrm>
            <a:off x="5705381" y="68262"/>
            <a:ext cx="6026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USA, Brasilien und Argentinien produzieren das meiste Soja der Welt</a:t>
            </a:r>
          </a:p>
        </p:txBody>
      </p:sp>
    </p:spTree>
    <p:extLst>
      <p:ext uri="{BB962C8B-B14F-4D97-AF65-F5344CB8AC3E}">
        <p14:creationId xmlns:p14="http://schemas.microsoft.com/office/powerpoint/2010/main" val="2865084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58A0D-0DCF-3D17-85A5-48F89AA5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71" y="227860"/>
            <a:ext cx="10353762" cy="1257300"/>
          </a:xfrm>
        </p:spPr>
        <p:txBody>
          <a:bodyPr>
            <a:normAutofit/>
          </a:bodyPr>
          <a:lstStyle/>
          <a:p>
            <a:r>
              <a:rPr lang="de-DE" b="1" dirty="0"/>
              <a:t>Fleischkonsums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EBC85-8E21-C954-6CA8-879CD74C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29659"/>
            <a:ext cx="5182205" cy="3714749"/>
          </a:xfrm>
        </p:spPr>
        <p:txBody>
          <a:bodyPr/>
          <a:lstStyle/>
          <a:p>
            <a:r>
              <a:rPr lang="de-DE" dirty="0"/>
              <a:t>Wie sind vom Brasilianische Soja abhängig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9AB1E28-D859-7167-5F22-D4EC941D30F8}"/>
              </a:ext>
            </a:extLst>
          </p:cNvPr>
          <p:cNvSpPr txBox="1">
            <a:spLocks/>
          </p:cNvSpPr>
          <p:nvPr/>
        </p:nvSpPr>
        <p:spPr>
          <a:xfrm>
            <a:off x="913795" y="1866900"/>
            <a:ext cx="5182205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54AA1E0-F686-A9CB-B470-159F8D69A12A}"/>
              </a:ext>
            </a:extLst>
          </p:cNvPr>
          <p:cNvSpPr txBox="1">
            <a:spLocks/>
          </p:cNvSpPr>
          <p:nvPr/>
        </p:nvSpPr>
        <p:spPr>
          <a:xfrm>
            <a:off x="1058947" y="2529659"/>
            <a:ext cx="5182205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Das Fleisch beliebt günstig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F26E84E-41C9-097E-40F6-C83DA276A838}"/>
              </a:ext>
            </a:extLst>
          </p:cNvPr>
          <p:cNvSpPr txBox="1"/>
          <p:nvPr/>
        </p:nvSpPr>
        <p:spPr>
          <a:xfrm>
            <a:off x="2592582" y="1652694"/>
            <a:ext cx="7297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dirty="0"/>
              <a:t>Vorteile?                           Nachteile? </a:t>
            </a:r>
          </a:p>
        </p:txBody>
      </p:sp>
    </p:spTree>
    <p:extLst>
      <p:ext uri="{BB962C8B-B14F-4D97-AF65-F5344CB8AC3E}">
        <p14:creationId xmlns:p14="http://schemas.microsoft.com/office/powerpoint/2010/main" val="997555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453DF1E-41E3-396B-B2BB-F6F137AB3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68" b="43306"/>
          <a:stretch/>
        </p:blipFill>
        <p:spPr>
          <a:xfrm>
            <a:off x="-231494" y="790576"/>
            <a:ext cx="12423494" cy="52129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5C3A478-3FC7-D915-C422-3699CE14B0DC}"/>
              </a:ext>
            </a:extLst>
          </p:cNvPr>
          <p:cNvSpPr txBox="1"/>
          <p:nvPr/>
        </p:nvSpPr>
        <p:spPr>
          <a:xfrm>
            <a:off x="5705381" y="68262"/>
            <a:ext cx="4367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Doch Soja hat ein Impakt in Länder wie Brasilien</a:t>
            </a:r>
          </a:p>
        </p:txBody>
      </p:sp>
    </p:spTree>
    <p:extLst>
      <p:ext uri="{BB962C8B-B14F-4D97-AF65-F5344CB8AC3E}">
        <p14:creationId xmlns:p14="http://schemas.microsoft.com/office/powerpoint/2010/main" val="2090788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E04B97-458E-232F-16B6-C90D904E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Eine alternative: Agragökologie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7EA818-ED90-4EB6-F8E2-8850A36C3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312775"/>
          </a:xfrm>
        </p:spPr>
        <p:txBody>
          <a:bodyPr>
            <a:normAutofit lnSpcReduction="10000"/>
          </a:bodyPr>
          <a:lstStyle/>
          <a:p>
            <a:r>
              <a:rPr lang="de-DE" sz="2200" dirty="0"/>
              <a:t>Diese Agrarindustrie ist nicht zukunftsfähig.  Sie respektiert keine Planetare Grenzen</a:t>
            </a:r>
          </a:p>
          <a:p>
            <a:r>
              <a:rPr lang="de-DE" sz="2200" dirty="0"/>
              <a:t>Agroökologie vereint soziale und ökologische Aspekte und</a:t>
            </a:r>
          </a:p>
          <a:p>
            <a:r>
              <a:rPr lang="de-DE" sz="2200" dirty="0"/>
              <a:t>Dient als Zukunftsvision</a:t>
            </a:r>
          </a:p>
          <a:p>
            <a:r>
              <a:rPr lang="de-DE" sz="2200" dirty="0"/>
              <a:t>Basiert auf Fairness und Menschenwürde</a:t>
            </a:r>
          </a:p>
          <a:p>
            <a:r>
              <a:rPr lang="de-DE" sz="2200" dirty="0"/>
              <a:t>Legt den Grundstein für nachhaltige und widerstandsfähige Agrar- und Ernährungssysteme</a:t>
            </a:r>
          </a:p>
          <a:p>
            <a:r>
              <a:rPr lang="de-DE" sz="2200" dirty="0"/>
              <a:t>Fokussiert das Wohlergehen von Menschen, Tiere und Ressourcen gleichermaßen</a:t>
            </a:r>
          </a:p>
          <a:p>
            <a:r>
              <a:rPr lang="de-DE" sz="2200" dirty="0"/>
              <a:t>Hierarchieloser Wissensaufbau und –austausch unter lokalen Bevölkerungsgruppen,  Produzent*innen und Händler*innen .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819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08_TF55705232.potx" id="{C2693DD5-6559-4F60-BB71-3DF0B32289E4}" vid="{FE5FC937-8F54-4BE4-8F9D-44E1A9D18C6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D316E4F5198F40A611FB8AD040DF85" ma:contentTypeVersion="18" ma:contentTypeDescription="Ein neues Dokument erstellen." ma:contentTypeScope="" ma:versionID="fe072cc0ced04ce07aa8473277e62301">
  <xsd:schema xmlns:xsd="http://www.w3.org/2001/XMLSchema" xmlns:xs="http://www.w3.org/2001/XMLSchema" xmlns:p="http://schemas.microsoft.com/office/2006/metadata/properties" xmlns:ns2="30879224-9e5f-4346-bf0e-10a966d8b064" xmlns:ns3="49b6ab85-204a-4ebf-aeaf-ef725fee8ec9" xmlns:ns4="http://schemas.microsoft.com/sharepoint/v4" targetNamespace="http://schemas.microsoft.com/office/2006/metadata/properties" ma:root="true" ma:fieldsID="66bc6b32900784f2b445cb8b5833d331" ns2:_="" ns3:_="" ns4:_="">
    <xsd:import namespace="30879224-9e5f-4346-bf0e-10a966d8b064"/>
    <xsd:import namespace="49b6ab85-204a-4ebf-aeaf-ef725fee8ec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Verlinkung" minOccurs="0"/>
                <xsd:element ref="ns4:IconOverlay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79224-9e5f-4346-bf0e-10a966d8b0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Verlinkung" ma:index="21" nillable="true" ma:displayName="Verlinkung" ma:format="Image" ma:internalName="Verlinku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Bildmarkierungen" ma:readOnly="false" ma:fieldId="{5cf76f15-5ced-4ddc-b409-7134ff3c332f}" ma:taxonomyMulti="true" ma:sspId="dbaf1d22-d712-4e03-a0a0-b8175f1e4e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6ab85-204a-4ebf-aeaf-ef725fee8e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2792c33-d6ac-4e66-a499-8f1e93735cc5}" ma:internalName="TaxCatchAll" ma:showField="CatchAllData" ma:web="49b6ab85-204a-4ebf-aeaf-ef725fee8e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0879224-9e5f-4346-bf0e-10a966d8b064" xsi:nil="true"/>
    <TaxCatchAll xmlns="49b6ab85-204a-4ebf-aeaf-ef725fee8ec9" xsi:nil="true"/>
    <lcf76f155ced4ddcb4097134ff3c332f xmlns="30879224-9e5f-4346-bf0e-10a966d8b064">
      <Terms xmlns="http://schemas.microsoft.com/office/infopath/2007/PartnerControls"/>
    </lcf76f155ced4ddcb4097134ff3c332f>
    <IconOverlay xmlns="http://schemas.microsoft.com/sharepoint/v4" xsi:nil="true"/>
    <Verlinkung xmlns="30879224-9e5f-4346-bf0e-10a966d8b064">
      <Url xsi:nil="true"/>
      <Description xsi:nil="true"/>
    </Verlinkung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3AF88F-E3BA-4BCC-AA53-F27B8A43DBC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CB67870-A5F0-42C7-9F68-83BF68C6A354}"/>
</file>

<file path=customXml/itemProps3.xml><?xml version="1.0" encoding="utf-8"?>
<ds:datastoreItem xmlns:ds="http://schemas.openxmlformats.org/officeDocument/2006/customXml" ds:itemID="{2C4C00F4-06E9-43E3-AD97-88A857CEFA82}">
  <ds:schemaRefs>
    <ds:schemaRef ds:uri="130ea4cb-8396-4618-aff8-a606c7e842ae"/>
    <ds:schemaRef ds:uri="71af3243-3dd4-4a8d-8c0d-dd76da1f02a5"/>
    <ds:schemaRef ds:uri="7876f9a1-5730-44d7-a107-d17ffc46fb0d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{A1967309-FB79-4CF2-9524-4AEA6C51A2FD}tf55705232_win32</Template>
  <TotalTime>0</TotalTime>
  <Words>546</Words>
  <Application>Microsoft Office PowerPoint</Application>
  <PresentationFormat>Breitbild</PresentationFormat>
  <Paragraphs>73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Calibri</vt:lpstr>
      <vt:lpstr>Goudy Old Style</vt:lpstr>
      <vt:lpstr>Rotis</vt:lpstr>
      <vt:lpstr>Wingdings 2</vt:lpstr>
      <vt:lpstr>SlateVTI</vt:lpstr>
      <vt:lpstr>Agrarökologie und Rohstoffwende:  Mit branchenspezifischen Konzepten zu einer gerechten und ökologischen Gesellschaft? </vt:lpstr>
      <vt:lpstr>PowerPoint-Präsentation</vt:lpstr>
      <vt:lpstr>Osten im Zentrum s 15</vt:lpstr>
      <vt:lpstr>PowerPoint-Präsentation</vt:lpstr>
      <vt:lpstr>PowerPoint-Präsentation</vt:lpstr>
      <vt:lpstr>PowerPoint-Präsentation</vt:lpstr>
      <vt:lpstr>Fleischkonsums</vt:lpstr>
      <vt:lpstr>PowerPoint-Präsentation</vt:lpstr>
      <vt:lpstr>Eine alternative: Agragökologie</vt:lpstr>
      <vt:lpstr>Prinzipien der Agrarökologie</vt:lpstr>
      <vt:lpstr>Diskussionsfrage</vt:lpstr>
      <vt:lpstr>Rohstoffe: Enormer Verbrauch</vt:lpstr>
      <vt:lpstr>PowerPoint-Präsentation</vt:lpstr>
      <vt:lpstr>PowerPoint-Präsentation</vt:lpstr>
      <vt:lpstr>Scheinlösungen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Rohstoffpolitik</vt:lpstr>
      <vt:lpstr>Alternative: Rohstoffwende</vt:lpstr>
      <vt:lpstr>PowerPoint-Präsentation</vt:lpstr>
      <vt:lpstr>- Recht auf Reparatur - Selbstreparieren</vt:lpstr>
      <vt:lpstr>PowerPoint-Präsentation</vt:lpstr>
      <vt:lpstr>Diskussionsfrage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Agrarökologie und Rohstoffwende:  Mit branchenspezifischen Konzepten zu einer gerechten und ökologischen Gesellschaft?</dc:title>
  <dc:creator>Anderson Sandoval</dc:creator>
  <cp:lastModifiedBy>Theresa Haschke</cp:lastModifiedBy>
  <cp:revision>12</cp:revision>
  <dcterms:created xsi:type="dcterms:W3CDTF">2022-10-28T08:22:04Z</dcterms:created>
  <dcterms:modified xsi:type="dcterms:W3CDTF">2023-02-08T08:14:50Z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0x010100A5D316E4F5198F40A611FB8AD040DF85</vt:lpwstr>
  </property>
  <property fmtid="{D5CDD505-2E9C-101B-9397-08002B2CF9AE}" pid="3" name="_dlc_DocIdItemGuid">
    <vt:lpwstr>bff99bf1-c9e1-42c2-b2a4-8bedeb563081</vt:lpwstr>
  </property>
  <property fmtid="{D5CDD505-2E9C-101B-9397-08002B2CF9AE}" pid="4" name="MediaServiceImageTags">
    <vt:lpwstr/>
  </property>
</Properties>
</file>